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7"/>
  </p:notesMasterIdLst>
  <p:handoutMasterIdLst>
    <p:handoutMasterId r:id="rId58"/>
  </p:handoutMasterIdLst>
  <p:sldIdLst>
    <p:sldId id="603" r:id="rId8"/>
    <p:sldId id="2340" r:id="rId9"/>
    <p:sldId id="739" r:id="rId10"/>
    <p:sldId id="2573" r:id="rId11"/>
    <p:sldId id="2590" r:id="rId12"/>
    <p:sldId id="2546" r:id="rId13"/>
    <p:sldId id="2479" r:id="rId14"/>
    <p:sldId id="2602" r:id="rId15"/>
    <p:sldId id="2541" r:id="rId16"/>
    <p:sldId id="2542" r:id="rId17"/>
    <p:sldId id="2603" r:id="rId18"/>
    <p:sldId id="2544" r:id="rId19"/>
    <p:sldId id="2545" r:id="rId20"/>
    <p:sldId id="2604" r:id="rId21"/>
    <p:sldId id="2605" r:id="rId22"/>
    <p:sldId id="2596" r:id="rId23"/>
    <p:sldId id="2607" r:id="rId24"/>
    <p:sldId id="2606" r:id="rId25"/>
    <p:sldId id="2609" r:id="rId26"/>
    <p:sldId id="2482" r:id="rId27"/>
    <p:sldId id="2611" r:id="rId28"/>
    <p:sldId id="2612" r:id="rId29"/>
    <p:sldId id="2483" r:id="rId30"/>
    <p:sldId id="2550" r:id="rId31"/>
    <p:sldId id="2620" r:id="rId32"/>
    <p:sldId id="2551" r:id="rId33"/>
    <p:sldId id="2614" r:id="rId34"/>
    <p:sldId id="2610" r:id="rId35"/>
    <p:sldId id="2552" r:id="rId36"/>
    <p:sldId id="2553" r:id="rId37"/>
    <p:sldId id="2555" r:id="rId38"/>
    <p:sldId id="2615" r:id="rId39"/>
    <p:sldId id="2621" r:id="rId40"/>
    <p:sldId id="2608" r:id="rId41"/>
    <p:sldId id="2547" r:id="rId42"/>
    <p:sldId id="2616" r:id="rId43"/>
    <p:sldId id="2617" r:id="rId44"/>
    <p:sldId id="2591" r:id="rId45"/>
    <p:sldId id="2593" r:id="rId46"/>
    <p:sldId id="2594" r:id="rId47"/>
    <p:sldId id="2618" r:id="rId48"/>
    <p:sldId id="2592" r:id="rId49"/>
    <p:sldId id="2619" r:id="rId50"/>
    <p:sldId id="2484" r:id="rId51"/>
    <p:sldId id="2589" r:id="rId52"/>
    <p:sldId id="2622" r:id="rId53"/>
    <p:sldId id="2470" r:id="rId54"/>
    <p:sldId id="2564" r:id="rId55"/>
    <p:sldId id="582" r:id="rId5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1D1D1A"/>
    <a:srgbClr val="221815"/>
    <a:srgbClr val="91A2BF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8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2024/2/5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en.wikipedia.org/wiki/Voronoi_diagram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js.langchain.com/docs/" TargetMode="External"/><Relationship Id="rId13" Type="http://schemas.openxmlformats.org/officeDocument/2006/relationships/hyperlink" Target="https://www.pinecone.io/learn/series/faiss/faiss-tutorial/" TargetMode="External"/><Relationship Id="rId18" Type="http://schemas.openxmlformats.org/officeDocument/2006/relationships/hyperlink" Target="https://www.pinecone.io/" TargetMode="External"/><Relationship Id="rId3" Type="http://schemas.openxmlformats.org/officeDocument/2006/relationships/hyperlink" Target="https://www.bilibili.com/video/BV1BM4y177Dk" TargetMode="External"/><Relationship Id="rId21" Type="http://schemas.openxmlformats.org/officeDocument/2006/relationships/hyperlink" Target="https://github.com/weaviate/weaviate" TargetMode="External"/><Relationship Id="rId7" Type="http://schemas.openxmlformats.org/officeDocument/2006/relationships/hyperlink" Target="https://www.anthropic.com/index/100k-context-windows" TargetMode="External"/><Relationship Id="rId12" Type="http://schemas.openxmlformats.org/officeDocument/2006/relationships/hyperlink" Target="https://www.youtube.com/watch?v=QvKMwLjdK-s&amp;t=168s&amp;ab_channel=JamesBriggs" TargetMode="External"/><Relationship Id="rId17" Type="http://schemas.openxmlformats.org/officeDocument/2006/relationships/hyperlink" Target="https://github.com/milvus-io/milvus" TargetMode="External"/><Relationship Id="rId2" Type="http://schemas.openxmlformats.org/officeDocument/2006/relationships/hyperlink" Target="https://www.bilibili.com/video/BV11a4y1c7SW" TargetMode="External"/><Relationship Id="rId16" Type="http://schemas.openxmlformats.org/officeDocument/2006/relationships/hyperlink" Target="https://github.com/chroma-core/chroma" TargetMode="External"/><Relationship Id="rId20" Type="http://schemas.openxmlformats.org/officeDocument/2006/relationships/hyperlink" Target="https://github.com/typesense/typesense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guangzhengli/vectorhub" TargetMode="External"/><Relationship Id="rId11" Type="http://schemas.openxmlformats.org/officeDocument/2006/relationships/hyperlink" Target="https://www.pinecone.io/learn/series/faiss/locality-sensitive-hashing-random-projection/" TargetMode="External"/><Relationship Id="rId5" Type="http://schemas.openxmlformats.org/officeDocument/2006/relationships/hyperlink" Target="https://github.com/guangzhengli/ChatFiles" TargetMode="External"/><Relationship Id="rId15" Type="http://schemas.openxmlformats.org/officeDocument/2006/relationships/hyperlink" Target="https://www.pinecone.io/learn/vector-similarity/" TargetMode="External"/><Relationship Id="rId23" Type="http://schemas.openxmlformats.org/officeDocument/2006/relationships/hyperlink" Target="https://github.com/pgvector/pgvector" TargetMode="External"/><Relationship Id="rId10" Type="http://schemas.openxmlformats.org/officeDocument/2006/relationships/hyperlink" Target="https://www.pinecone.io/learn/series/faiss/product-quantization/" TargetMode="External"/><Relationship Id="rId19" Type="http://schemas.openxmlformats.org/officeDocument/2006/relationships/hyperlink" Target="https://github.com/qdrant/qdrant" TargetMode="External"/><Relationship Id="rId4" Type="http://schemas.openxmlformats.org/officeDocument/2006/relationships/hyperlink" Target="https://www.pinecone.io/learn/vector-database/" TargetMode="External"/><Relationship Id="rId9" Type="http://schemas.openxmlformats.org/officeDocument/2006/relationships/hyperlink" Target="https://www.pinecone.io/learn/series/faiss/locality-sensitive-hashing/" TargetMode="External"/><Relationship Id="rId14" Type="http://schemas.openxmlformats.org/officeDocument/2006/relationships/hyperlink" Target="https://www.youtube.com/watch?v=sKyvsdEv6rk&amp;ab_channel=JamesBriggs" TargetMode="External"/><Relationship Id="rId22" Type="http://schemas.openxmlformats.org/officeDocument/2006/relationships/hyperlink" Target="https://redis.io/docs/interact/search-and-query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46AF519-15C1-DD46-9C0F-9886AC600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 数据处理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相似性搜索详情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C666D28-91E5-A144-8249-3271A360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ANN:</a:t>
            </a:r>
            <a:r>
              <a:rPr lang="zh-CN" altLang="en-US" dirty="0"/>
              <a:t> </a:t>
            </a:r>
            <a:r>
              <a:rPr lang="en-US" altLang="zh-CN" dirty="0"/>
              <a:t>K-Means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7E4290-F20B-4A47-95DD-8107675472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8381" y="885838"/>
            <a:ext cx="5413748" cy="5413748"/>
          </a:xfrm>
          <a:prstGeom prst="rect">
            <a:avLst/>
          </a:prstGeom>
        </p:spPr>
      </p:pic>
      <p:sp>
        <p:nvSpPr>
          <p:cNvPr id="8" name="内容占位符 5">
            <a:extLst>
              <a:ext uri="{FF2B5EF4-FFF2-40B4-BE49-F238E27FC236}">
                <a16:creationId xmlns:a16="http://schemas.microsoft.com/office/drawing/2014/main" id="{E3D776BD-E379-A54A-956D-75D5C3CEC952}"/>
              </a:ext>
            </a:extLst>
          </p:cNvPr>
          <p:cNvSpPr txBox="1">
            <a:spLocks/>
          </p:cNvSpPr>
          <p:nvPr/>
        </p:nvSpPr>
        <p:spPr>
          <a:xfrm>
            <a:off x="684634" y="1324305"/>
            <a:ext cx="4948911" cy="4922731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K-Means</a:t>
            </a:r>
            <a:r>
              <a:rPr lang="zh-CN" altLang="en-US" b="1" dirty="0"/>
              <a:t> 通过迭代搜索算法，将数据分成 </a:t>
            </a:r>
            <a:r>
              <a:rPr lang="en-US" altLang="zh-CN" b="1" dirty="0"/>
              <a:t>K </a:t>
            </a:r>
            <a:r>
              <a:rPr lang="zh-CN" altLang="en-US" b="1" dirty="0"/>
              <a:t>个类别。下面为其算法步骤：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选择 </a:t>
            </a:r>
            <a:r>
              <a:rPr lang="en-US" altLang="zh-CN" dirty="0"/>
              <a:t>k </a:t>
            </a:r>
            <a:r>
              <a:rPr lang="zh-CN" altLang="en-US" dirty="0"/>
              <a:t>个初始聚类中心；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将每个数据点分配到最近聚类中心；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计算每个聚类的新中心；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重复 </a:t>
            </a:r>
            <a:r>
              <a:rPr lang="en-US" altLang="zh-CN" dirty="0"/>
              <a:t>2&amp;3</a:t>
            </a:r>
            <a:r>
              <a:rPr lang="zh-CN" altLang="en-US" dirty="0"/>
              <a:t> 至聚类中心不变或达最大迭代。</a:t>
            </a:r>
          </a:p>
        </p:txBody>
      </p:sp>
    </p:spTree>
    <p:extLst>
      <p:ext uri="{BB962C8B-B14F-4D97-AF65-F5344CB8AC3E}">
        <p14:creationId xmlns:p14="http://schemas.microsoft.com/office/powerpoint/2010/main" val="3558269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B1AEC72-1A8E-B34A-AA46-B1584372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ANN:</a:t>
            </a:r>
            <a:r>
              <a:rPr lang="zh-CN" altLang="en-US" dirty="0"/>
              <a:t> </a:t>
            </a:r>
            <a:r>
              <a:rPr lang="en-US" altLang="zh-CN" dirty="0"/>
              <a:t>K-Means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EDED1A9-D1C7-DF47-9967-745EBD06AB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现实情况，向量分布区域边界相邻。</a:t>
            </a:r>
            <a:r>
              <a:rPr lang="en-US" altLang="zh-CN" dirty="0"/>
              <a:t>K-Means</a:t>
            </a:r>
            <a:r>
              <a:rPr lang="zh-CN" altLang="en-US" dirty="0"/>
              <a:t> 搜索缺点，搜索向量处于两个聚类区域的中间，容易遗漏掉部分相似向量。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042658-2EF5-5641-A8DB-60E6EC1078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9069" y="3844353"/>
            <a:ext cx="3218124" cy="24265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E486EC-AF87-BF4D-890C-F3812FBD9F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766" y="3923766"/>
            <a:ext cx="2893717" cy="23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0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15CE0B6-8222-174A-B632-3F09B0C57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ANN:</a:t>
            </a:r>
            <a:r>
              <a:rPr lang="zh-CN" altLang="en-US" dirty="0"/>
              <a:t> </a:t>
            </a:r>
            <a:r>
              <a:rPr lang="en-US" altLang="zh-CN" dirty="0"/>
              <a:t>Faiss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ACD7CF-2C11-4E49-90C7-A758E30CC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477" y="2124791"/>
            <a:ext cx="7813788" cy="4174795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72F616-5AE2-554C-8A87-3546AFFAC6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找到近似多个质心</a:t>
            </a:r>
          </a:p>
        </p:txBody>
      </p:sp>
    </p:spTree>
    <p:extLst>
      <p:ext uri="{BB962C8B-B14F-4D97-AF65-F5344CB8AC3E}">
        <p14:creationId xmlns:p14="http://schemas.microsoft.com/office/powerpoint/2010/main" val="1656387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794C17-8318-F447-AE7D-9BA124D2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ANN:</a:t>
            </a:r>
            <a:r>
              <a:rPr lang="zh-CN" altLang="en-US" dirty="0"/>
              <a:t> </a:t>
            </a:r>
            <a:r>
              <a:rPr lang="en-US" altLang="zh-CN" dirty="0"/>
              <a:t>Faiss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204F47-6685-8D49-B39C-9B80E645B8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1912" y="1622810"/>
            <a:ext cx="7526918" cy="473227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7E31B3-A968-8D44-AB18-E0189B7982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搜索范围动态调整。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026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4EC615-025B-8944-8F3C-9EB5A275D3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B.</a:t>
            </a:r>
            <a:r>
              <a:rPr lang="zh-CN" altLang="en-US" dirty="0"/>
              <a:t> </a:t>
            </a:r>
            <a:r>
              <a:rPr lang="en-US" altLang="zh-CN" dirty="0"/>
              <a:t>Similarly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/>
              <a:t>IVF</a:t>
            </a:r>
            <a:r>
              <a:rPr lang="zh-CN" altLang="en-US" dirty="0"/>
              <a:t> 倒排文件</a:t>
            </a:r>
          </a:p>
        </p:txBody>
      </p:sp>
    </p:spTree>
    <p:extLst>
      <p:ext uri="{BB962C8B-B14F-4D97-AF65-F5344CB8AC3E}">
        <p14:creationId xmlns:p14="http://schemas.microsoft.com/office/powerpoint/2010/main" val="252408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0E2884-A418-AE4F-AF6C-ED3BC894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倒排索引 </a:t>
            </a:r>
            <a:r>
              <a:rPr lang="en-US" altLang="zh-CN" dirty="0"/>
              <a:t>IVF</a:t>
            </a:r>
            <a:r>
              <a:rPr lang="zh-CN" altLang="en-US" dirty="0"/>
              <a:t>：全文检索常用技术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3C0D26-91B9-034B-A6BC-B540445F5C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如下文档</a:t>
            </a:r>
            <a:r>
              <a:rPr lang="en-US" altLang="zh-CN" dirty="0"/>
              <a:t>1</a:t>
            </a:r>
            <a:r>
              <a:rPr lang="zh-CN" altLang="en-US" dirty="0"/>
              <a:t>中包含单词 </a:t>
            </a:r>
            <a:r>
              <a:rPr lang="en-US" altLang="zh-CN" dirty="0"/>
              <a:t>Cat</a:t>
            </a:r>
            <a:r>
              <a:rPr lang="zh-CN" altLang="en-US" dirty="0"/>
              <a:t> 和 </a:t>
            </a:r>
            <a:r>
              <a:rPr lang="en-US" altLang="zh-CN" dirty="0"/>
              <a:t>Dog</a:t>
            </a:r>
            <a:r>
              <a:rPr lang="zh-CN" altLang="en-US" dirty="0"/>
              <a:t>，文档 </a:t>
            </a:r>
            <a:r>
              <a:rPr lang="en-US" altLang="zh-CN" dirty="0"/>
              <a:t>2</a:t>
            </a:r>
            <a:r>
              <a:rPr lang="zh-CN" altLang="en-US" dirty="0"/>
              <a:t> 中包含了单词 </a:t>
            </a:r>
            <a:r>
              <a:rPr lang="en-US" altLang="zh-CN" dirty="0"/>
              <a:t>Cat</a:t>
            </a:r>
            <a:r>
              <a:rPr lang="zh-CN" altLang="en-US" dirty="0"/>
              <a:t> 和 </a:t>
            </a:r>
            <a:r>
              <a:rPr lang="en-US" altLang="zh-CN" dirty="0"/>
              <a:t>Pig</a:t>
            </a:r>
            <a:r>
              <a:rPr lang="zh-CN" altLang="en-US" dirty="0"/>
              <a:t>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需要查询文档中包含 </a:t>
            </a:r>
            <a:r>
              <a:rPr lang="en-US" altLang="zh-CN" dirty="0"/>
              <a:t>Cat</a:t>
            </a:r>
            <a:r>
              <a:rPr lang="zh-CN" altLang="en-US" dirty="0"/>
              <a:t> 时</a:t>
            </a:r>
            <a:r>
              <a:rPr lang="en-US" altLang="zh-CN" dirty="0"/>
              <a:t>, </a:t>
            </a:r>
            <a:r>
              <a:rPr lang="zh-CN" altLang="en-US" dirty="0"/>
              <a:t>只能线性扫描每一个文档进行判断。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倒排索引构建单词到文档的映射。</a:t>
            </a:r>
            <a:r>
              <a:rPr lang="zh-CN" altLang="en-US" dirty="0"/>
              <a:t>当查询 </a:t>
            </a:r>
            <a:r>
              <a:rPr lang="en-US" altLang="zh-CN" dirty="0"/>
              <a:t>Cat</a:t>
            </a:r>
            <a:r>
              <a:rPr lang="zh-CN" altLang="en-US" dirty="0"/>
              <a:t> 时，可快速定位到文档 </a:t>
            </a:r>
            <a:r>
              <a:rPr lang="en-US" altLang="zh-CN" dirty="0"/>
              <a:t>1</a:t>
            </a:r>
            <a:r>
              <a:rPr lang="zh-CN" altLang="en-US" dirty="0"/>
              <a:t> 和文档 </a:t>
            </a:r>
            <a:r>
              <a:rPr lang="en-US" altLang="zh-CN" dirty="0"/>
              <a:t>2</a:t>
            </a:r>
            <a:r>
              <a:rPr lang="zh-CN" altLang="en-US" dirty="0"/>
              <a:t> 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7C2B6C-380C-AF49-B6CC-7353BBE00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5381" y="3429000"/>
            <a:ext cx="736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07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6BA393D-2C8C-0A48-82AB-EE07DF423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倒排文件索引 </a:t>
            </a:r>
            <a:r>
              <a:rPr lang="en-US" altLang="zh-CN" dirty="0"/>
              <a:t>IVF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D25A9B2-1323-EA4C-ABC4-9054EB581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4656082"/>
            <a:ext cx="10963473" cy="1331135"/>
          </a:xfrm>
        </p:spPr>
        <p:txBody>
          <a:bodyPr/>
          <a:lstStyle/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dirty="0"/>
              <a:t>两级索引结构极大地减少搜索计算量，提高搜索效率。</a:t>
            </a:r>
            <a:endParaRPr lang="en-US" altLang="zh-CN" sz="2000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dirty="0"/>
              <a:t>需要具备一定数据后才开始训练（热启），</a:t>
            </a:r>
            <a:r>
              <a:rPr lang="en-US" altLang="zh-CN" sz="2000" dirty="0"/>
              <a:t>DB</a:t>
            </a:r>
            <a:r>
              <a:rPr lang="zh-CN" altLang="en-US" sz="2000" dirty="0"/>
              <a:t> 拥有一定量数据后需重建 </a:t>
            </a:r>
            <a:r>
              <a:rPr lang="en-US" altLang="zh-CN" sz="2000" dirty="0"/>
              <a:t>IVF </a:t>
            </a:r>
            <a:r>
              <a:rPr lang="zh-CN" altLang="en-US" sz="2000" dirty="0"/>
              <a:t>索引表。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18545928-E986-554E-B4AC-3AB6CB4361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2878" y="1339149"/>
                <a:ext cx="10731006" cy="2917539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9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anchor="ctr"/>
              <a:lstStyle>
                <a:lvl1pPr marL="239106" marR="0" indent="-239106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itchFamily="34" charset="0"/>
                  <a:buChar char="•"/>
                  <a:tabLst/>
                  <a:defRPr kumimoji="0" lang="zh-CN" altLang="en-US" sz="20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1pPr>
                <a:lvl2pPr marL="4760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anose="020B0604020202020204" pitchFamily="34" charset="0"/>
                  <a:buChar char="◦"/>
                  <a:tabLst/>
                  <a:defRPr kumimoji="0" lang="zh-CN" altLang="en-US" sz="18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2pPr>
                <a:lvl3pPr marL="8336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Tx/>
                  <a:buChar char="-"/>
                  <a:tabLst/>
                  <a:defRPr kumimoji="0" lang="zh-CN" altLang="en-US" sz="16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3pPr>
                <a:lvl4pPr marL="21336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9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5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/>
                  <a:t>倒排文件索引 </a:t>
                </a:r>
                <a:r>
                  <a:rPr lang="en-US" altLang="zh-CN" b="1" dirty="0"/>
                  <a:t>IVF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将向量数据集划分为 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 个子集（簇），每个簇都有一个聚类中心向量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。通过构建倒排表，将聚类中心向量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 与属于该簇其他向量进行关联。</a:t>
                </a:r>
              </a:p>
              <a:p>
                <a:pPr lvl="1"/>
                <a:r>
                  <a:rPr lang="zh-CN" altLang="en-US" dirty="0"/>
                  <a:t>搜索时，先根据查询向量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 找到与之最相似聚类中心向量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，在该聚类中心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 对应倒排表中查找更接近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 的具体向量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18545928-E986-554E-B4AC-3AB6CB436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78" y="1339149"/>
                <a:ext cx="10731006" cy="2917539"/>
              </a:xfrm>
              <a:prstGeom prst="rect">
                <a:avLst/>
              </a:prstGeom>
              <a:blipFill>
                <a:blip r:embed="rId2"/>
                <a:stretch>
                  <a:fillRect l="-354"/>
                </a:stretch>
              </a:blipFill>
              <a:ln w="19050">
                <a:solidFill>
                  <a:schemeClr val="bg1">
                    <a:lumMod val="9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620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5D560-31DE-7F42-8868-9C31FE127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1658697-5904-784E-A919-F45E0EBC2E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对单词很容易构建倒排，如何对向量构建倒排表？</a:t>
            </a:r>
          </a:p>
        </p:txBody>
      </p:sp>
    </p:spTree>
    <p:extLst>
      <p:ext uri="{BB962C8B-B14F-4D97-AF65-F5344CB8AC3E}">
        <p14:creationId xmlns:p14="http://schemas.microsoft.com/office/powerpoint/2010/main" val="2746500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0E2884-A418-AE4F-AF6C-ED3BC894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倒排索引 </a:t>
            </a:r>
            <a:r>
              <a:rPr lang="en-US" altLang="zh-CN" dirty="0"/>
              <a:t>IVF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3C0D26-91B9-034B-A6BC-B540445F5C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dirty="0"/>
              <a:t>空间中每个点，都有一个相应区域（</a:t>
            </a:r>
            <a:r>
              <a:rPr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Voronoi </a:t>
            </a:r>
            <a:r>
              <a:rPr lang="zh-CN" alt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单元</a:t>
            </a:r>
            <a:r>
              <a:rPr lang="zh-CN" altLang="en-US" sz="2000" dirty="0"/>
              <a:t>） ，空间中距离源点 </a:t>
            </a:r>
            <a:r>
              <a:rPr lang="en-US" altLang="zh-CN" sz="2000" dirty="0"/>
              <a:t>A</a:t>
            </a:r>
            <a:r>
              <a:rPr lang="zh-CN" altLang="en-US" sz="2000" dirty="0"/>
              <a:t> 比其他点更近的所有点组成。用种子点 </a:t>
            </a:r>
            <a:r>
              <a:rPr lang="en-US" altLang="zh-CN" sz="2000" dirty="0"/>
              <a:t>A</a:t>
            </a:r>
            <a:r>
              <a:rPr lang="zh-CN" altLang="en-US" sz="2000" dirty="0"/>
              <a:t> 创建倒排索引，将每个质心 </a:t>
            </a:r>
            <a:r>
              <a:rPr lang="en-US" altLang="zh-CN" sz="2000" dirty="0"/>
              <a:t>X</a:t>
            </a:r>
            <a:r>
              <a:rPr lang="zh-CN" altLang="en-US" sz="2000" dirty="0"/>
              <a:t> 与空间中的向量列表相关联。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B5D8A4-7015-9044-A91C-81A397CAC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2255" y="2520110"/>
            <a:ext cx="7582366" cy="360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83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4EC615-025B-8944-8F3C-9EB5A275D3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C.</a:t>
            </a:r>
            <a:r>
              <a:rPr lang="zh-CN" altLang="en-US" dirty="0"/>
              <a:t> </a:t>
            </a:r>
            <a:r>
              <a:rPr lang="en-US" altLang="zh-CN" dirty="0"/>
              <a:t>Similarly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/>
              <a:t>HNSW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754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8C77C69-A75F-4345-9CDD-5BBE4677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图算法原理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E0E8750-8509-8C4B-81EA-97E7EFEBCF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4946848" cy="4858889"/>
          </a:xfrm>
        </p:spPr>
        <p:txBody>
          <a:bodyPr anchor="ctr"/>
          <a:lstStyle/>
          <a:p>
            <a:r>
              <a:rPr lang="zh-CN" altLang="en-US" b="1" dirty="0"/>
              <a:t>小世界理论：</a:t>
            </a:r>
            <a:r>
              <a:rPr lang="zh-CN" altLang="en-US" dirty="0"/>
              <a:t>基于小世界理论（六度空间），在一个充分连接的图，通过六跳可以连通两个点。</a:t>
            </a:r>
            <a:endParaRPr lang="en-US" altLang="zh-CN" dirty="0"/>
          </a:p>
          <a:p>
            <a:endParaRPr lang="en-US" altLang="zh-CN" b="1" dirty="0"/>
          </a:p>
          <a:p>
            <a:r>
              <a:rPr lang="zh-CN" altLang="en-US" b="1" dirty="0"/>
              <a:t>构图方式：</a:t>
            </a:r>
            <a:r>
              <a:rPr lang="zh-CN" altLang="en-US" dirty="0"/>
              <a:t>高维空间看作图，每个节点是一个向量，每条边是距离者相似度。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检索方式：</a:t>
            </a:r>
            <a:r>
              <a:rPr lang="zh-CN" altLang="en-US" dirty="0"/>
              <a:t>使用启发式算法构建和遍历图，从而找到最相似的向量。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CB237D-716E-D74C-9AB9-6683A4B9E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103" y="1360170"/>
            <a:ext cx="4818526" cy="481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0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D75C24C-B255-E347-B392-5A1CA03FB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图算法原理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27D10866-7F11-354C-9EC6-C49229BB73A5}"/>
              </a:ext>
            </a:extLst>
          </p:cNvPr>
          <p:cNvSpPr txBox="1">
            <a:spLocks/>
          </p:cNvSpPr>
          <p:nvPr/>
        </p:nvSpPr>
        <p:spPr>
          <a:xfrm>
            <a:off x="623635" y="1372657"/>
            <a:ext cx="5474746" cy="4846994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构图：</a:t>
            </a:r>
            <a:endParaRPr lang="en-US" altLang="zh-CN" b="1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逐个插入顶点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每次挑选 </a:t>
            </a:r>
            <a:r>
              <a:rPr lang="en-US" altLang="zh-CN" dirty="0"/>
              <a:t>M</a:t>
            </a:r>
            <a:r>
              <a:rPr lang="zh-CN" altLang="en-US" dirty="0"/>
              <a:t> 个近邻向量，构建链接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检索：</a:t>
            </a:r>
            <a:endParaRPr lang="en-US" altLang="zh-CN" b="1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随机挑选起始点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找到距离目标近的邻居，并移动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当所有邻居没有更近的距离，结束算法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388D37-037A-594C-8422-C7A0C8273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602" y="1372657"/>
            <a:ext cx="4248911" cy="492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6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15D234D-5558-014B-AA3B-96A2491E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图算法的问题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5FCA651-E8B1-4E4E-BB7A-314BFBF44C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数据增加 </a:t>
            </a:r>
            <a:r>
              <a:rPr lang="en-US" altLang="zh-CN" dirty="0"/>
              <a:t>&gt;&gt;&gt;</a:t>
            </a:r>
            <a:r>
              <a:rPr lang="zh-CN" altLang="en-US" dirty="0"/>
              <a:t> 空间点越密集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en-US" altLang="zh-CN" sz="2000" dirty="0"/>
              <a:t>1</a:t>
            </a:r>
            <a:r>
              <a:rPr lang="zh-CN" altLang="en-US" sz="2000" dirty="0"/>
              <a:t>）构图速度变慢</a:t>
            </a:r>
            <a:endParaRPr lang="en-US" altLang="zh-CN" sz="2000" dirty="0"/>
          </a:p>
          <a:p>
            <a:pPr lvl="1">
              <a:lnSpc>
                <a:spcPct val="20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）跳转数增加</a:t>
            </a:r>
            <a:endParaRPr lang="en-US" altLang="zh-CN" sz="2000" dirty="0"/>
          </a:p>
          <a:p>
            <a:pPr marL="457200" lvl="1" indent="-457200">
              <a:lnSpc>
                <a:spcPct val="200000"/>
              </a:lnSpc>
              <a:buSzPct val="110000"/>
              <a:buFont typeface="+mj-lt"/>
              <a:buAutoNum type="arabicPeriod"/>
            </a:pPr>
            <a:r>
              <a:rPr lang="zh-CN" altLang="en-US" sz="2400" dirty="0">
                <a:latin typeface="Gill Sans MT" panose="020B0502020104020203" pitchFamily="34" charset="0"/>
              </a:rPr>
              <a:t>图中所有点都以最短路径相连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SzPct val="110000"/>
            </a:pPr>
            <a:r>
              <a:rPr lang="zh-CN" altLang="en-US" sz="2000" dirty="0"/>
              <a:t>搜索时，需要遍历所有节点</a:t>
            </a:r>
          </a:p>
        </p:txBody>
      </p:sp>
    </p:spTree>
    <p:extLst>
      <p:ext uri="{BB962C8B-B14F-4D97-AF65-F5344CB8AC3E}">
        <p14:creationId xmlns:p14="http://schemas.microsoft.com/office/powerpoint/2010/main" val="1762419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08E6BB1-9DFF-5A44-91FC-B039237FB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NSW</a:t>
            </a:r>
            <a:r>
              <a:rPr lang="zh-CN" altLang="en-US" dirty="0"/>
              <a:t> 原理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DE1C7FC-D258-D84B-BB27-1B8BF12F2AC4}"/>
              </a:ext>
            </a:extLst>
          </p:cNvPr>
          <p:cNvSpPr/>
          <p:nvPr/>
        </p:nvSpPr>
        <p:spPr>
          <a:xfrm>
            <a:off x="8123788" y="668343"/>
            <a:ext cx="3166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solidFill>
                  <a:srgbClr val="66BA36"/>
                </a:solidFill>
                <a:latin typeface="Gill Sans MT" panose="020B0502020104020203" pitchFamily="34" charset="0"/>
              </a:rPr>
              <a:t>https://arxiv.org/abs/1603.09320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57B3E666-0EB5-FE42-9704-DA7E565DFF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7533"/>
            <a:ext cx="10963473" cy="2171467"/>
          </a:xfrm>
          <a:ln w="38100">
            <a:solidFill>
              <a:schemeClr val="bg1">
                <a:lumMod val="95000"/>
              </a:schemeClr>
            </a:solidFill>
          </a:ln>
        </p:spPr>
        <p:txBody>
          <a:bodyPr/>
          <a:lstStyle/>
          <a:p>
            <a:r>
              <a:rPr lang="zh-CN" altLang="en-US" b="1" dirty="0"/>
              <a:t>构建无向图，即给定任意入口点，可以到达图中的任何节点：</a:t>
            </a:r>
            <a:endParaRPr lang="en-US" altLang="zh-CN" b="1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首先形成长边（连接相距较远且需要多次遍历的节点），提高搜索</a:t>
            </a:r>
            <a:r>
              <a:rPr lang="zh-CN" altLang="en-US" i="1" dirty="0"/>
              <a:t>效率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然后形成短边（连接附近的节点），提高搜索</a:t>
            </a:r>
            <a:r>
              <a:rPr lang="zh-CN" altLang="en-US" i="1" dirty="0"/>
              <a:t>精度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通过遍历该图找到距给定查询向量最近的节点。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5F2E67-024B-9F49-850E-384D4440D8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338" y="3713700"/>
            <a:ext cx="4695786" cy="26413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2BE7DB5-A52B-014B-88C9-B67BAF696C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426" y="3875328"/>
            <a:ext cx="4959503" cy="247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40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DEA3234-C375-0045-A001-5B6C4CB7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HNSW</a:t>
            </a:r>
            <a:r>
              <a:rPr lang="zh-CN" altLang="en-US" dirty="0"/>
              <a:t> 构图原理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F3A162C-EA89-EC43-9832-59E7A93B615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HNSW </a:t>
                </a:r>
                <a:r>
                  <a:rPr lang="zh-CN" altLang="en-US" dirty="0"/>
                  <a:t>分层图结构解决遍历效率低，修复每个节点邻居数量上限，搜索复杂度降低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𝐿𝑜𝑔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F3A162C-EA89-EC43-9832-59E7A93B61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6D92ADF-5EF6-764F-ACE2-6EBCABB587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7774" y="2456215"/>
            <a:ext cx="6821214" cy="369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40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DEA3234-C375-0045-A001-5B6C4CB7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HNSW</a:t>
            </a:r>
            <a:r>
              <a:rPr lang="zh-CN" altLang="en-US" dirty="0"/>
              <a:t> 构图原理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3A162C-EA89-EC43-9832-59E7A93B61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zh-CN" altLang="en-US" b="1" dirty="0"/>
              <a:t>图结构：</a:t>
            </a:r>
            <a:r>
              <a:rPr lang="zh-CN" altLang="en-US" dirty="0"/>
              <a:t>将图分为多层，每一层作为一个</a:t>
            </a:r>
            <a:r>
              <a:rPr lang="en-US" altLang="zh-CN" dirty="0"/>
              <a:t>SW</a:t>
            </a:r>
            <a:r>
              <a:rPr lang="zh-CN" altLang="en-US" dirty="0"/>
              <a:t>（小世界） ，图中节点相互连接。每层节点都与上层节点相连。</a:t>
            </a:r>
            <a:endParaRPr lang="en-US" altLang="zh-CN" dirty="0"/>
          </a:p>
          <a:p>
            <a:r>
              <a:rPr lang="zh-CN" altLang="en-US" b="1" dirty="0"/>
              <a:t>构图：</a:t>
            </a:r>
            <a:r>
              <a:rPr lang="zh-CN" altLang="en-US" dirty="0"/>
              <a:t>按距离相似度将近邻分成不同层。长边在顶层，层数越低边越短，最底层构成完整图。所有层都相互折叠，则 </a:t>
            </a:r>
            <a:r>
              <a:rPr lang="en-US" altLang="zh-CN" dirty="0"/>
              <a:t>HNSW </a:t>
            </a:r>
            <a:r>
              <a:rPr lang="zh-CN" altLang="en-US" dirty="0"/>
              <a:t>图本质为 </a:t>
            </a:r>
            <a:r>
              <a:rPr lang="en-US" altLang="zh-CN" dirty="0"/>
              <a:t>NSW </a:t>
            </a:r>
            <a:r>
              <a:rPr lang="zh-CN" altLang="en-US" dirty="0"/>
              <a:t>图。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D92ADF-5EF6-764F-ACE2-6EBCABB587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76" y="3357139"/>
            <a:ext cx="5469495" cy="296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53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AB42FFA-27FA-814B-BD9D-22572851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HNSW</a:t>
            </a:r>
            <a:r>
              <a:rPr lang="zh-CN" altLang="en-US" dirty="0"/>
              <a:t> 检索原理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5C460F-FEB8-0143-9FAE-7D3CA1B5E1A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检索：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从最高层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开始沿最长边检索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当前节点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值超出向量相似度，转移下一层图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在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/>
                  <a:t> 层图回退到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层图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点沿最长边检索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5C460F-FEB8-0143-9FAE-7D3CA1B5E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2EDB1483-D175-7841-81E6-A7B03B75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831" y="3689131"/>
            <a:ext cx="8455080" cy="220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64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AB42FFA-27FA-814B-BD9D-22572851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HNSW</a:t>
            </a:r>
            <a:r>
              <a:rPr lang="zh-CN" altLang="en-US" dirty="0"/>
              <a:t> 检索原理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5C460F-FEB8-0143-9FAE-7D3CA1B5E1A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检索：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从最高层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开始沿最长边检索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当前节点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值超出向量相似度，转移下一层图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在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/>
                  <a:t> 层图回退到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层图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点沿最长边检索</a:t>
                </a:r>
              </a:p>
              <a:p>
                <a:endParaRPr lang="en-US" altLang="zh-CN" dirty="0"/>
              </a:p>
              <a:p>
                <a:r>
                  <a:rPr lang="zh-CN" altLang="en-US" dirty="0"/>
                  <a:t>特点：空间换时间算法，搜索召回率和搜索速度较高，但内存开销较大。</a:t>
                </a:r>
                <a:endParaRPr lang="en-US" altLang="zh-CN" dirty="0"/>
              </a:p>
              <a:p>
                <a:r>
                  <a:rPr lang="zh-CN" altLang="en-US" dirty="0"/>
                  <a:t>内存：存储所有向量，还需维护多层图结构。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5C460F-FEB8-0143-9FAE-7D3CA1B5E1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869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4EC615-025B-8944-8F3C-9EB5A275D3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D.</a:t>
            </a:r>
            <a:r>
              <a:rPr lang="zh-CN" altLang="en-US" dirty="0"/>
              <a:t> </a:t>
            </a:r>
            <a:r>
              <a:rPr lang="en-US" altLang="zh-CN" dirty="0"/>
              <a:t>Similarly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/>
              <a:t>LSH </a:t>
            </a:r>
            <a:r>
              <a:rPr lang="zh-CN" altLang="en-US" dirty="0"/>
              <a:t>局部敏感哈希</a:t>
            </a:r>
          </a:p>
        </p:txBody>
      </p:sp>
    </p:spTree>
    <p:extLst>
      <p:ext uri="{BB962C8B-B14F-4D97-AF65-F5344CB8AC3E}">
        <p14:creationId xmlns:p14="http://schemas.microsoft.com/office/powerpoint/2010/main" val="8761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76847B-B5F1-2941-AFCB-13F651C7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Locality Sensitive Hashing (LSH)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3D5964-8E0F-FA47-ADA9-DA34FD046F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zh-CN" altLang="en-US" b="1" dirty="0"/>
              <a:t>原理：</a:t>
            </a:r>
            <a:r>
              <a:rPr lang="zh-CN" altLang="en-US" dirty="0"/>
              <a:t>哈希函数将相似向量相同哈希值映射到桶中，通过比较哈希值判断向量间相似度。</a:t>
            </a:r>
          </a:p>
          <a:p>
            <a:r>
              <a:rPr lang="zh-CN" altLang="en-US" b="1" dirty="0"/>
              <a:t>哈希：</a:t>
            </a:r>
            <a:r>
              <a:rPr lang="en-US" altLang="zh-CN" dirty="0"/>
              <a:t>Hash</a:t>
            </a:r>
            <a:r>
              <a:rPr lang="zh-CN" altLang="en-US" dirty="0"/>
              <a:t> 碰撞概率尽可能高，越相似的向量越容易碰撞，相似向量被映射到同一个桶。</a:t>
            </a:r>
          </a:p>
          <a:p>
            <a:r>
              <a:rPr lang="zh-CN" altLang="en-US" b="1" dirty="0"/>
              <a:t>特点：</a:t>
            </a:r>
            <a:r>
              <a:rPr lang="zh-CN" altLang="en-US" dirty="0"/>
              <a:t>性能高，每个哈希表桶向量远少于整个空间中向量数，并提供一个近似、非穷举结果。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B21682-A8AA-FD4D-B454-23ADA8C73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1676" y="3032203"/>
            <a:ext cx="5913410" cy="332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75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向量与检索：</a:t>
            </a:r>
            <a:r>
              <a:rPr lang="zh-CN" altLang="en-US" sz="2000" dirty="0">
                <a:latin typeface="Gill Sans MT" panose="020B0502020104020203" pitchFamily="34" charset="0"/>
              </a:rPr>
              <a:t>向量 </a:t>
            </a:r>
            <a:r>
              <a:rPr lang="en-US" altLang="zh-CN" sz="2000" dirty="0">
                <a:latin typeface="Gill Sans MT" panose="020B0502020104020203" pitchFamily="34" charset="0"/>
              </a:rPr>
              <a:t>Vector</a:t>
            </a:r>
            <a:r>
              <a:rPr lang="zh-CN" altLang="en-US" sz="2000" dirty="0">
                <a:latin typeface="Gill Sans MT" panose="020B0502020104020203" pitchFamily="34" charset="0"/>
              </a:rPr>
              <a:t> 的表示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Embedding</a:t>
            </a:r>
            <a:r>
              <a:rPr lang="zh-CN" altLang="en-US" sz="2000" dirty="0">
                <a:latin typeface="Gill Sans MT" panose="020B0502020104020203" pitchFamily="34" charset="0"/>
              </a:rPr>
              <a:t> 原理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向量数据库：</a:t>
            </a:r>
            <a:r>
              <a:rPr lang="zh-CN" altLang="en-US" sz="2000" dirty="0">
                <a:latin typeface="Gill Sans MT" panose="020B0502020104020203" pitchFamily="34" charset="0"/>
              </a:rPr>
              <a:t>向量数据库原理、功能、特点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大模型关系：</a:t>
            </a:r>
            <a:r>
              <a:rPr lang="zh-CN" altLang="en-US" sz="2000" dirty="0">
                <a:latin typeface="Gill Sans MT" panose="020B0502020104020203" pitchFamily="34" charset="0"/>
              </a:rPr>
              <a:t>向量数据库遇到大模型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大模型与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相似性搜索：</a:t>
            </a:r>
            <a:r>
              <a:rPr lang="en-US" altLang="zh-CN" sz="2000" dirty="0">
                <a:latin typeface="Gill Sans MT" panose="020B0502020104020203" pitchFamily="34" charset="0"/>
              </a:rPr>
              <a:t>K-Means</a:t>
            </a:r>
            <a:r>
              <a:rPr lang="zh-CN" altLang="en-US" sz="2000" dirty="0">
                <a:latin typeface="Gill Sans MT" panose="020B0502020104020203" pitchFamily="34" charset="0"/>
              </a:rPr>
              <a:t> 聚类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Faiss </a:t>
            </a:r>
            <a:r>
              <a:rPr lang="zh-CN" altLang="en-US" sz="2000" dirty="0">
                <a:latin typeface="Gill Sans MT" panose="020B0502020104020203" pitchFamily="34" charset="0"/>
              </a:rPr>
              <a:t>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PQ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IVF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HNSW</a:t>
            </a:r>
            <a:r>
              <a:rPr lang="zh-CN" altLang="en-US" sz="2000" dirty="0">
                <a:latin typeface="Gill Sans MT" panose="020B0502020104020203" pitchFamily="34" charset="0"/>
              </a:rPr>
              <a:t> 算法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相似性度量：</a:t>
            </a:r>
            <a:r>
              <a:rPr lang="zh-CN" altLang="en-US" sz="2000" dirty="0">
                <a:latin typeface="Gill Sans MT" panose="020B0502020104020203" pitchFamily="34" charset="0"/>
              </a:rPr>
              <a:t>欧氏距离（</a:t>
            </a:r>
            <a:r>
              <a:rPr lang="en-US" altLang="zh-CN" sz="2000" dirty="0">
                <a:latin typeface="Gill Sans MT" panose="020B0502020104020203" pitchFamily="34" charset="0"/>
              </a:rPr>
              <a:t>L2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内积（</a:t>
            </a:r>
            <a:r>
              <a:rPr lang="en-US" altLang="zh-CN" sz="2000" dirty="0">
                <a:latin typeface="Gill Sans MT" panose="020B0502020104020203" pitchFamily="34" charset="0"/>
              </a:rPr>
              <a:t>IP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其他度量方式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通用性架构：</a:t>
            </a:r>
            <a:r>
              <a:rPr lang="zh-CN" altLang="en-US" sz="2000" dirty="0">
                <a:latin typeface="Gill Sans MT" panose="020B0502020104020203" pitchFamily="34" charset="0"/>
              </a:rPr>
              <a:t>通用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架构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KDB</a:t>
            </a:r>
            <a:r>
              <a:rPr lang="zh-CN" altLang="en-US" sz="2000" dirty="0">
                <a:latin typeface="Gill Sans MT" panose="020B0502020104020203" pitchFamily="34" charset="0"/>
              </a:rPr>
              <a:t> 架构示例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对比与小结：</a:t>
            </a:r>
            <a:r>
              <a:rPr lang="zh-CN" altLang="en-US" sz="2000" dirty="0">
                <a:latin typeface="Gill Sans MT" panose="020B0502020104020203" pitchFamily="34" charset="0"/>
              </a:rPr>
              <a:t>业界向量数据库横向对比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小结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FF2EB9F-1295-1643-96B3-4F29A423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哈希函数设计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BCD447-A8BE-4940-A482-2006CF15E0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685496" cy="4994910"/>
          </a:xfrm>
        </p:spPr>
        <p:txBody>
          <a:bodyPr/>
          <a:lstStyle/>
          <a:p>
            <a:r>
              <a:rPr lang="zh-CN" altLang="en-US" dirty="0"/>
              <a:t>若两向量距离相近，则直线同一侧概率变高，如 </a:t>
            </a:r>
            <a:r>
              <a:rPr lang="en-US" altLang="zh-CN" dirty="0"/>
              <a:t>AB</a:t>
            </a:r>
            <a:r>
              <a:rPr lang="zh-CN" altLang="en-US" dirty="0"/>
              <a:t> 相似概率大于 </a:t>
            </a:r>
            <a:r>
              <a:rPr lang="en-US" altLang="zh-CN" dirty="0"/>
              <a:t>AC</a:t>
            </a:r>
            <a:r>
              <a:rPr lang="zh-CN" altLang="en-US" dirty="0"/>
              <a:t>。搜索向量时，将该向量进行哈希计算，得到相同桶中的向量，然后再通过其他索引方式，找到近邻。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B1064F-DF2C-8241-9243-442AB7677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606" y="3258252"/>
            <a:ext cx="4330700" cy="2628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B140D40-F4B6-0D44-B262-3003B9D7A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895" y="3396858"/>
            <a:ext cx="6614125" cy="235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CA5F8-BB0B-0A44-9972-8BC88352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Random Projection for LSH </a:t>
            </a:r>
            <a:r>
              <a:rPr lang="zh-CN" altLang="en-US" dirty="0"/>
              <a:t>随机投影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49E603-C694-5043-925A-EAA1FAFBB9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高维空间：</a:t>
            </a:r>
            <a:r>
              <a:rPr lang="zh-CN" altLang="en-US" dirty="0"/>
              <a:t>二维坐标系通过直线区分相似性，三维坐标系可以通过平面，将三维坐标系划分为多个区域。高维空间可以通过超平面，将多维坐标系划分为多个区域，从而区分相似性。</a:t>
            </a:r>
          </a:p>
          <a:p>
            <a:r>
              <a:rPr lang="zh-CN" altLang="en-US" b="1" dirty="0"/>
              <a:t>高维问题：</a:t>
            </a:r>
            <a:r>
              <a:rPr lang="zh-CN" altLang="en-US" dirty="0"/>
              <a:t>高维空间数据点间距离稀疏，数据点间距离随维度增加指数级增长。实际实现会考虑随机投影，将高维空间数据点投影到低维，减少计算时间和提高查询召回率。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831698-6472-0246-8830-7E0D92651E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5990" y="3744062"/>
            <a:ext cx="2501927" cy="2537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CBA342-FCC5-E648-93D2-782B4F6D29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3361" y="3705226"/>
            <a:ext cx="2789232" cy="237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55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CA5F8-BB0B-0A44-9972-8BC88352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Random Projection for LSH </a:t>
            </a:r>
            <a:r>
              <a:rPr lang="zh-CN" altLang="en-US" dirty="0"/>
              <a:t>随机投影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5">
                <a:extLst>
                  <a:ext uri="{FF2B5EF4-FFF2-40B4-BE49-F238E27FC236}">
                    <a16:creationId xmlns:a16="http://schemas.microsoft.com/office/drawing/2014/main" id="{CB1FEB01-C6FF-E442-8210-6ACCCC5FDF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5011" y="1333066"/>
                <a:ext cx="5283637" cy="4989380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9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anchor="ctr"/>
              <a:lstStyle>
                <a:lvl1pPr marL="239106" marR="0" indent="-239106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itchFamily="34" charset="0"/>
                  <a:buChar char="•"/>
                  <a:tabLst/>
                  <a:defRPr kumimoji="0" lang="zh-CN" altLang="en-US" sz="20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1pPr>
                <a:lvl2pPr marL="4760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anose="020B0604020202020204" pitchFamily="34" charset="0"/>
                  <a:buChar char="◦"/>
                  <a:tabLst/>
                  <a:defRPr kumimoji="0" lang="zh-CN" altLang="en-US" sz="18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2pPr>
                <a:lvl3pPr marL="8336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Tx/>
                  <a:buChar char="-"/>
                  <a:tabLst/>
                  <a:defRPr kumimoji="0" lang="zh-CN" altLang="en-US" sz="16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3pPr>
                <a:lvl4pPr marL="21336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9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5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/>
                  <a:t>随机投影：</a:t>
                </a:r>
                <a:r>
                  <a:rPr lang="zh-CN" altLang="en-US" dirty="0"/>
                  <a:t>使用随机投影矩阵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将高维投影到低维。计算 </a:t>
                </a:r>
                <a:r>
                  <a:rPr lang="en-US" altLang="zh-CN" dirty="0"/>
                  <a:t>DB</a:t>
                </a:r>
                <a:r>
                  <a:rPr lang="zh-CN" altLang="en-US" dirty="0"/>
                  <a:t> 中向量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CN" altLang="en-US" dirty="0"/>
                  <a:t> 和随机投影矩阵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zh-CN" altLang="en-US" dirty="0"/>
                  <a:t> 间点积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CN" altLang="en-US" dirty="0"/>
                  <a:t>，得到被投影矩阵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zh-CN" altLang="en-US" dirty="0"/>
              </a:p>
              <a:p>
                <a:r>
                  <a:rPr lang="zh-CN" altLang="en-US" b="1" dirty="0"/>
                  <a:t>具体查询：</a:t>
                </a:r>
                <a:r>
                  <a:rPr lang="zh-CN" altLang="en-US" dirty="0"/>
                  <a:t>使用投影矩阵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zh-CN" altLang="en-US" dirty="0"/>
                  <a:t> 将查询向量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zh-CN" altLang="en-US" dirty="0"/>
                  <a:t> 投影到低维空间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zh-CN" altLang="en-US" dirty="0"/>
                  <a:t>。将投影查询向量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zh-CN" altLang="en-US" dirty="0"/>
                  <a:t> 与 </a:t>
                </a:r>
                <a:r>
                  <a:rPr lang="en-US" altLang="zh-CN" dirty="0"/>
                  <a:t>DB</a:t>
                </a:r>
                <a:r>
                  <a:rPr lang="zh-CN" altLang="en-US" dirty="0"/>
                  <a:t> 中投影向量进行比较，以找到近邻点。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b="1" dirty="0"/>
                  <a:t>由于数据维数降低，搜索过程比在整个高维空间中搜索要快。</a:t>
                </a:r>
              </a:p>
            </p:txBody>
          </p:sp>
        </mc:Choice>
        <mc:Fallback xmlns="">
          <p:sp>
            <p:nvSpPr>
              <p:cNvPr id="5" name="内容占位符 5">
                <a:extLst>
                  <a:ext uri="{FF2B5EF4-FFF2-40B4-BE49-F238E27FC236}">
                    <a16:creationId xmlns:a16="http://schemas.microsoft.com/office/drawing/2014/main" id="{CB1FEB01-C6FF-E442-8210-6ACCCC5FD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11" y="1333066"/>
                <a:ext cx="5283637" cy="4989380"/>
              </a:xfrm>
              <a:prstGeom prst="rect">
                <a:avLst/>
              </a:prstGeom>
              <a:blipFill>
                <a:blip r:embed="rId2"/>
                <a:stretch>
                  <a:fillRect l="-716" r="-716" b="-2020"/>
                </a:stretch>
              </a:blipFill>
              <a:ln w="19050">
                <a:solidFill>
                  <a:schemeClr val="bg1">
                    <a:lumMod val="9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059025F9-E08D-D24E-A247-699E0C569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412" y="1923999"/>
            <a:ext cx="5283637" cy="374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78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CA5F8-BB0B-0A44-9972-8BC88352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Random Projection for LSH </a:t>
            </a:r>
            <a:r>
              <a:rPr lang="zh-CN" altLang="en-US" dirty="0"/>
              <a:t>随机投影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8EDA9C-C536-974B-BCFA-1D2D81253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412" y="1923999"/>
            <a:ext cx="5283637" cy="3744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5">
                <a:extLst>
                  <a:ext uri="{FF2B5EF4-FFF2-40B4-BE49-F238E27FC236}">
                    <a16:creationId xmlns:a16="http://schemas.microsoft.com/office/drawing/2014/main" id="{191312FF-E949-CD48-AB2B-2593DF5039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635" y="1372657"/>
                <a:ext cx="5283637" cy="4846994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9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anchor="ctr"/>
              <a:lstStyle>
                <a:lvl1pPr marL="239106" marR="0" indent="-239106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itchFamily="34" charset="0"/>
                  <a:buChar char="•"/>
                  <a:tabLst/>
                  <a:defRPr kumimoji="0" lang="zh-CN" altLang="en-US" sz="20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1pPr>
                <a:lvl2pPr marL="4760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anose="020B0604020202020204" pitchFamily="34" charset="0"/>
                  <a:buChar char="◦"/>
                  <a:tabLst/>
                  <a:defRPr kumimoji="0" lang="zh-CN" altLang="en-US" sz="18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2pPr>
                <a:lvl3pPr marL="8336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Tx/>
                  <a:buChar char="-"/>
                  <a:tabLst/>
                  <a:defRPr kumimoji="0" lang="zh-CN" altLang="en-US" sz="16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3pPr>
                <a:lvl4pPr marL="21336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9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5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/>
                  <a:t>基本步骤：</a:t>
                </a:r>
              </a:p>
              <a:p>
                <a:pPr marL="694190" lvl="1" indent="-4572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lang="zh-CN" altLang="en-US" sz="1600" dirty="0"/>
                  <a:t>高维空间随机选择一超平面，将数据点投影到超平面。</a:t>
                </a:r>
              </a:p>
              <a:p>
                <a:pPr marL="694190" lvl="1" indent="-4572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lang="zh-CN" altLang="en-US" sz="1600" dirty="0"/>
                  <a:t>重复 </a:t>
                </a:r>
                <a:r>
                  <a:rPr lang="en-US" altLang="zh-CN" sz="1600" dirty="0"/>
                  <a:t>1</a:t>
                </a:r>
                <a:r>
                  <a:rPr lang="zh-CN" altLang="en-US" sz="1600" dirty="0"/>
                  <a:t> 选择多个超平面，将数据点投影到多个超平面上。</a:t>
                </a:r>
              </a:p>
              <a:p>
                <a:pPr marL="694190" lvl="1" indent="-4572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lang="zh-CN" altLang="en-US" sz="1600" dirty="0"/>
                  <a:t>多个超平面投影结果组合成一个向量，作为低维空间的表示。</a:t>
                </a:r>
              </a:p>
              <a:p>
                <a:pPr marL="694190" lvl="1" indent="-4572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lang="zh-CN" altLang="en-US" sz="1600" dirty="0"/>
                  <a:t>使用哈希函数将低维空间中向量映射到哈希桶中。</a:t>
                </a:r>
                <a:endParaRPr lang="en-US" altLang="zh-CN" b="1" dirty="0"/>
              </a:p>
              <a:p>
                <a:pPr marL="239106" lvl="1" indent="-239106">
                  <a:buFont typeface="Arial" pitchFamily="34" charset="0"/>
                  <a:buChar char="•"/>
                </a:pPr>
                <a:endParaRPr lang="en-US" altLang="zh-CN" sz="2000" dirty="0"/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dirty="0"/>
                  <a:t>投影矩阵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zh-CN" altLang="en-US" sz="2000" dirty="0"/>
                  <a:t> 随机性越大，其映射质量就越好，计算成本也会越高。</a:t>
                </a:r>
              </a:p>
            </p:txBody>
          </p:sp>
        </mc:Choice>
        <mc:Fallback xmlns="">
          <p:sp>
            <p:nvSpPr>
              <p:cNvPr id="7" name="内容占位符 5">
                <a:extLst>
                  <a:ext uri="{FF2B5EF4-FFF2-40B4-BE49-F238E27FC236}">
                    <a16:creationId xmlns:a16="http://schemas.microsoft.com/office/drawing/2014/main" id="{191312FF-E949-CD48-AB2B-2593DF503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35" y="1372657"/>
                <a:ext cx="5283637" cy="4846994"/>
              </a:xfrm>
              <a:prstGeom prst="rect">
                <a:avLst/>
              </a:prstGeom>
              <a:blipFill>
                <a:blip r:embed="rId3"/>
                <a:stretch>
                  <a:fillRect l="-718" r="-1435" b="-260"/>
                </a:stretch>
              </a:blipFill>
              <a:ln w="19050">
                <a:solidFill>
                  <a:schemeClr val="bg1">
                    <a:lumMod val="9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083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4EC615-025B-8944-8F3C-9EB5A275D3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E.</a:t>
            </a:r>
            <a:r>
              <a:rPr lang="zh-CN" altLang="en-US" dirty="0"/>
              <a:t> </a:t>
            </a:r>
            <a:r>
              <a:rPr lang="en-US" altLang="zh-CN" dirty="0"/>
              <a:t>Similarly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/>
              <a:t>PQ</a:t>
            </a:r>
            <a:r>
              <a:rPr lang="zh-CN" altLang="en-US" dirty="0"/>
              <a:t> 乘积量化</a:t>
            </a:r>
          </a:p>
        </p:txBody>
      </p:sp>
    </p:spTree>
    <p:extLst>
      <p:ext uri="{BB962C8B-B14F-4D97-AF65-F5344CB8AC3E}">
        <p14:creationId xmlns:p14="http://schemas.microsoft.com/office/powerpoint/2010/main" val="574720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13B0CB-357A-C441-B8A8-F4D710B22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Product Quantization (PQ)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FD82BC-9DB8-D54E-9B86-E81BA8A505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大规模数据集中，聚类算法最大的问题在于内存占用大：</a:t>
            </a:r>
            <a:endParaRPr lang="en-US" altLang="zh-CN" dirty="0"/>
          </a:p>
          <a:p>
            <a:pPr marL="758825" lvl="1" indent="-395288">
              <a:buFont typeface="+mj-lt"/>
              <a:buAutoNum type="arabicPeriod"/>
            </a:pPr>
            <a:r>
              <a:rPr lang="zh-CN" altLang="en-US" dirty="0"/>
              <a:t>需要保存每个向量，向量中元素是浮点数 </a:t>
            </a:r>
            <a:r>
              <a:rPr lang="en-US" altLang="zh-CN" dirty="0"/>
              <a:t>FP</a:t>
            </a:r>
          </a:p>
          <a:p>
            <a:pPr marL="758825" lvl="1" indent="-395288">
              <a:buFont typeface="+mj-lt"/>
              <a:buAutoNum type="arabicPeriod"/>
            </a:pPr>
            <a:r>
              <a:rPr lang="zh-CN" altLang="en-US" dirty="0"/>
              <a:t>需要维护聚类中心和每个向量的聚类中心索引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84900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13B0CB-357A-C441-B8A8-F4D710B22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Product Quantization (PQ)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FD82BC-9DB8-D54E-9B86-E81BA8A505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随维度增加数据点间距离呈指数增长，高维坐标需要更多聚类中心点将数据点分成更小簇。否则向量和聚类中心距离过远，会降低搜索速度和质量。</a:t>
            </a:r>
            <a:endParaRPr lang="en-US" altLang="zh-CN" sz="2000" dirty="0"/>
          </a:p>
          <a:p>
            <a:pPr marL="1030288" lvl="1" indent="-541338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/>
              <a:t>高维坐标系中，容易遇到维度灾难问题怎么整？</a:t>
            </a:r>
          </a:p>
          <a:p>
            <a:pPr marL="1030288" lvl="1" indent="-541338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/>
              <a:t>维护数量庞大的聚类中心？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25830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13B0CB-357A-C441-B8A8-F4D710B22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Product Quantization (PQ)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0A011EB-1D07-BA4B-A865-3F0DB8FA1587}"/>
              </a:ext>
            </a:extLst>
          </p:cNvPr>
          <p:cNvSpPr txBox="1">
            <a:spLocks/>
          </p:cNvSpPr>
          <p:nvPr/>
        </p:nvSpPr>
        <p:spPr>
          <a:xfrm>
            <a:off x="721027" y="1286598"/>
            <a:ext cx="5283637" cy="4846994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将向量分解为 </a:t>
            </a:r>
            <a:r>
              <a:rPr lang="en-US" altLang="zh-CN" dirty="0"/>
              <a:t>m</a:t>
            </a:r>
            <a:r>
              <a:rPr lang="zh-CN" altLang="en-US" dirty="0"/>
              <a:t> 个子向量，对每个子向量独立量化，</a:t>
            </a:r>
            <a:r>
              <a:rPr lang="en-US" altLang="zh-CN" dirty="0"/>
              <a:t>e.g.</a:t>
            </a:r>
            <a:r>
              <a:rPr lang="zh-CN" altLang="en-US" dirty="0"/>
              <a:t>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将 </a:t>
            </a:r>
            <a:r>
              <a:rPr lang="en-US" altLang="zh-CN" dirty="0"/>
              <a:t>128 </a:t>
            </a:r>
            <a:r>
              <a:rPr lang="zh-CN" altLang="en-US" dirty="0"/>
              <a:t>维向量分为 </a:t>
            </a:r>
            <a:r>
              <a:rPr lang="en-US" altLang="zh-CN" dirty="0"/>
              <a:t>8 </a:t>
            </a:r>
            <a:r>
              <a:rPr lang="zh-CN" altLang="en-US" dirty="0"/>
              <a:t>个 </a:t>
            </a:r>
            <a:r>
              <a:rPr lang="en-US" altLang="zh-CN" dirty="0"/>
              <a:t>16 </a:t>
            </a:r>
            <a:r>
              <a:rPr lang="zh-CN" altLang="en-US" dirty="0"/>
              <a:t>维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8 </a:t>
            </a:r>
            <a:r>
              <a:rPr lang="zh-CN" altLang="en-US" dirty="0"/>
              <a:t>个 </a:t>
            </a:r>
            <a:r>
              <a:rPr lang="en-US" altLang="zh-CN" dirty="0"/>
              <a:t>16 </a:t>
            </a:r>
            <a:r>
              <a:rPr lang="zh-CN" altLang="en-US" dirty="0"/>
              <a:t>维子向量分别聚类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得到 </a:t>
            </a:r>
            <a:r>
              <a:rPr lang="en-US" altLang="zh-CN" dirty="0"/>
              <a:t>8 </a:t>
            </a:r>
            <a:r>
              <a:rPr lang="zh-CN" altLang="en-US" dirty="0"/>
              <a:t>个向量组合成最终编码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en-US" altLang="zh-CN" sz="2000" dirty="0"/>
              <a:t>16 </a:t>
            </a:r>
            <a:r>
              <a:rPr lang="zh-CN" altLang="en-US" sz="2000" dirty="0"/>
              <a:t>维子向量大概需 </a:t>
            </a:r>
            <a:r>
              <a:rPr lang="en-US" altLang="zh-CN" sz="2000" dirty="0"/>
              <a:t>256 </a:t>
            </a:r>
            <a:r>
              <a:rPr lang="zh-CN" altLang="en-US" sz="2000" dirty="0"/>
              <a:t>个聚类中心，</a:t>
            </a:r>
            <a:r>
              <a:rPr lang="en-US" altLang="zh-CN" sz="2000" dirty="0"/>
              <a:t>256</a:t>
            </a:r>
            <a:r>
              <a:rPr lang="zh-CN" altLang="en-US" sz="2000" dirty="0"/>
              <a:t> 维向量大概需 </a:t>
            </a:r>
            <a:r>
              <a:rPr lang="en-US" altLang="zh-CN" sz="2000" dirty="0"/>
              <a:t>2^64</a:t>
            </a:r>
            <a:r>
              <a:rPr lang="zh-CN" altLang="en-US" sz="2000" dirty="0"/>
              <a:t> 个聚类中心：</a:t>
            </a:r>
            <a:endParaRPr lang="en-US" altLang="zh-CN" sz="2000" dirty="0"/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2^64 &gt;&gt;&gt;</a:t>
            </a:r>
            <a:r>
              <a:rPr lang="zh-CN" altLang="en-US" dirty="0"/>
              <a:t> </a:t>
            </a:r>
            <a:r>
              <a:rPr lang="en-US" altLang="zh-CN" dirty="0"/>
              <a:t>8 * 256 = 2048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13FCAE6-9B71-834E-A7CD-36A47C7A1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0696" y="1286598"/>
            <a:ext cx="4722712" cy="48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87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C9A0D2-7C2D-E449-AB94-4EEA812FA9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热门 </a:t>
            </a:r>
            <a:r>
              <a:rPr lang="en-US" altLang="zh-CN" dirty="0"/>
              <a:t>HOT-TOP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相似性搜索算法</a:t>
            </a:r>
          </a:p>
        </p:txBody>
      </p:sp>
    </p:spTree>
    <p:extLst>
      <p:ext uri="{BB962C8B-B14F-4D97-AF65-F5344CB8AC3E}">
        <p14:creationId xmlns:p14="http://schemas.microsoft.com/office/powerpoint/2010/main" val="237258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9A3F57-B536-9648-965A-8024D0C9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IVF-PQ</a:t>
            </a:r>
            <a:r>
              <a:rPr lang="zh-CN" altLang="en-US" dirty="0"/>
              <a:t> 索引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8703DFE-63E3-244C-90EB-C5B925C3BF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IVF</a:t>
            </a:r>
            <a:r>
              <a:rPr lang="zh-CN" altLang="en-US" dirty="0"/>
              <a:t> 倒排索引，用于缩小搜索空间，提高索引召回率</a:t>
            </a:r>
            <a:endParaRPr lang="en-US" altLang="zh-CN" dirty="0"/>
          </a:p>
          <a:p>
            <a:r>
              <a:rPr lang="en-US" altLang="zh-CN" dirty="0"/>
              <a:t>PQ</a:t>
            </a:r>
            <a:r>
              <a:rPr lang="zh-CN" altLang="en-US" dirty="0"/>
              <a:t> 加速查询向量与 </a:t>
            </a:r>
            <a:r>
              <a:rPr lang="en-US" altLang="zh-CN" dirty="0"/>
              <a:t>DB</a:t>
            </a:r>
            <a:r>
              <a:rPr lang="zh-CN" altLang="en-US" dirty="0"/>
              <a:t> 向量间距离计算，量化减少内存需求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B771D7-B116-AF49-A6D6-D18CE6D2C7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542" y="2683805"/>
            <a:ext cx="3407957" cy="34976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A180A6-8B88-E44C-904A-BB8DDFC42F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116" y="2683805"/>
            <a:ext cx="4073215" cy="352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91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F14968-8C3A-7546-85FC-ECC61307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B5A996-3989-8640-92A1-0890ADB37C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332333"/>
            <a:ext cx="6663559" cy="50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24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D7EDA-0740-EA4D-A858-83AB6C83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E2D8CE5-1B14-A24E-A561-8A334FC508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边缘问题：</a:t>
            </a:r>
            <a:r>
              <a:rPr lang="zh-CN" altLang="en-US" dirty="0"/>
              <a:t>根据查询向量所在位置，可能靠近多个 </a:t>
            </a:r>
            <a:r>
              <a:rPr lang="en-US" altLang="zh-CN" dirty="0"/>
              <a:t>Voronoi </a:t>
            </a:r>
            <a:r>
              <a:rPr lang="zh-CN" altLang="en-US" dirty="0"/>
              <a:t>单元边界，使得哪个单元返回最近邻居变得不明确，从而导致边缘问题。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8F8E00-8DD1-9E45-A8AF-CAE977046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54" y="2662493"/>
            <a:ext cx="431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34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ADAA318-14E2-2A47-9AA6-2EE89307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IVF-PQ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DAB82D1-8B0B-134C-AA19-6D14EB6EBB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IVF-PQ </a:t>
            </a:r>
            <a:r>
              <a:rPr lang="zh-CN" altLang="en-US" b="1" dirty="0"/>
              <a:t>索引涉及附加参数：</a:t>
            </a:r>
            <a:endParaRPr lang="en-US" altLang="zh-CN" b="1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搜索算法向外扩展至参数指定中心数量 </a:t>
            </a:r>
            <a:r>
              <a:rPr lang="en-US" altLang="zh-CN" dirty="0" err="1"/>
              <a:t>n_probes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endParaRPr lang="en-US" altLang="zh-CN" dirty="0"/>
          </a:p>
          <a:p>
            <a:r>
              <a:rPr lang="en-US" altLang="zh-CN" b="1" dirty="0"/>
              <a:t>PQ </a:t>
            </a:r>
            <a:r>
              <a:rPr lang="zh-CN" altLang="en-US" b="1" dirty="0"/>
              <a:t>子向量数量和 </a:t>
            </a:r>
            <a:r>
              <a:rPr lang="en-US" altLang="zh-CN" b="1" dirty="0"/>
              <a:t>IVF </a:t>
            </a:r>
            <a:r>
              <a:rPr lang="zh-CN" altLang="en-US" b="1" dirty="0"/>
              <a:t>分区数量的平衡，才能有效构建 </a:t>
            </a:r>
            <a:r>
              <a:rPr lang="en-US" altLang="zh-CN" b="1" dirty="0"/>
              <a:t>IVF-PQ </a:t>
            </a:r>
            <a:r>
              <a:rPr lang="zh-CN" altLang="en-US" b="1" dirty="0"/>
              <a:t>索引：</a:t>
            </a:r>
            <a:endParaRPr lang="en-US" altLang="zh-CN" b="1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PQ</a:t>
            </a:r>
            <a:r>
              <a:rPr lang="zh-CN" altLang="en-US" dirty="0"/>
              <a:t> 子向量越多，子空间越小，导致信息失真；</a:t>
            </a:r>
            <a:r>
              <a:rPr lang="en-US" altLang="zh-CN" dirty="0"/>
              <a:t>2</a:t>
            </a:r>
            <a:r>
              <a:rPr lang="zh-CN" altLang="en-US" dirty="0"/>
              <a:t>）子向量多会导致 </a:t>
            </a:r>
            <a:r>
              <a:rPr lang="en-US" altLang="zh-CN" dirty="0"/>
              <a:t>PQ </a:t>
            </a:r>
            <a:r>
              <a:rPr lang="zh-CN" altLang="en-US" dirty="0"/>
              <a:t>步骤中 </a:t>
            </a:r>
            <a:r>
              <a:rPr lang="en-US" altLang="zh-CN" dirty="0"/>
              <a:t>I/O </a:t>
            </a:r>
            <a:r>
              <a:rPr lang="zh-CN" altLang="en-US" dirty="0"/>
              <a:t>和计算量增加。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控制 </a:t>
            </a:r>
            <a:r>
              <a:rPr lang="en-US" altLang="zh-CN" dirty="0"/>
              <a:t>IVF </a:t>
            </a:r>
            <a:r>
              <a:rPr lang="zh-CN" altLang="en-US" dirty="0"/>
              <a:t>分区数以平衡召回和搜索速度。分区数量 </a:t>
            </a:r>
            <a:r>
              <a:rPr lang="en-US" altLang="zh-CN" dirty="0"/>
              <a:t>=</a:t>
            </a:r>
            <a:r>
              <a:rPr lang="zh-CN" altLang="en-US" dirty="0"/>
              <a:t> 向量数量 </a:t>
            </a:r>
            <a:r>
              <a:rPr lang="en-US" altLang="zh-CN" dirty="0"/>
              <a:t>&gt;&gt;&gt;</a:t>
            </a:r>
            <a:r>
              <a:rPr lang="zh-CN" altLang="en-US" dirty="0"/>
              <a:t> 暴力搜索，沦为 </a:t>
            </a:r>
            <a:r>
              <a:rPr lang="en-US" altLang="zh-CN" dirty="0"/>
              <a:t>IVF-Flat </a:t>
            </a:r>
            <a:r>
              <a:rPr lang="zh-CN" altLang="en-US" dirty="0"/>
              <a:t>索引。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057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684E3F-7DA7-2A4B-8800-55C20707B6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r>
              <a:rPr lang="zh-CN" altLang="en-US" dirty="0"/>
              <a:t> 总结</a:t>
            </a:r>
          </a:p>
        </p:txBody>
      </p:sp>
    </p:spTree>
    <p:extLst>
      <p:ext uri="{BB962C8B-B14F-4D97-AF65-F5344CB8AC3E}">
        <p14:creationId xmlns:p14="http://schemas.microsoft.com/office/powerpoint/2010/main" val="1603037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7FE7C16-3D0D-7F43-A9BC-91D0BE43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支持索引总结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595344-7E0B-AC48-8331-4AD147AAF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583" y="1339842"/>
            <a:ext cx="8261596" cy="495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9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99BA1A-2D53-7D47-92E1-4ABFEC4B0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检索算法小结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F0ED21B-B89A-F247-80B5-4EDFBF0DF4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10612303" cy="505368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b="1" dirty="0"/>
              <a:t>算法比较：</a:t>
            </a:r>
            <a:endParaRPr lang="en-US" altLang="zh-CN" b="1" dirty="0"/>
          </a:p>
          <a:p>
            <a:pPr lvl="1">
              <a:lnSpc>
                <a:spcPct val="200000"/>
              </a:lnSpc>
            </a:pPr>
            <a:r>
              <a:rPr lang="zh-CN" altLang="en-US" b="1" dirty="0"/>
              <a:t>聚类检索：</a:t>
            </a:r>
            <a:r>
              <a:rPr lang="zh-CN" altLang="en-US" dirty="0"/>
              <a:t>结果准确度高，消耗算力、耗时长（</a:t>
            </a:r>
            <a:r>
              <a:rPr lang="en-US" altLang="zh-CN" dirty="0"/>
              <a:t>ANN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b="1" dirty="0"/>
              <a:t>基于图结构：</a:t>
            </a:r>
            <a:r>
              <a:rPr lang="zh-CN" altLang="en-US" dirty="0"/>
              <a:t>结果比较准确，速度快、消耗内存（</a:t>
            </a:r>
            <a:r>
              <a:rPr lang="en-US" altLang="zh-CN" dirty="0"/>
              <a:t>HNSW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zh-CN" altLang="en-US" b="1" dirty="0"/>
              <a:t>组合检索：</a:t>
            </a:r>
            <a:r>
              <a:rPr lang="zh-CN" altLang="en-US" dirty="0"/>
              <a:t>准确度取决于模型训练，速度快、节省资源（</a:t>
            </a:r>
            <a:r>
              <a:rPr lang="en-US" altLang="zh-CN" dirty="0"/>
              <a:t>IVF-PQ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8920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05D54F4-1562-B245-AD51-D24714C9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支持索引总结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6B15D72-C688-D541-8436-A51407AF4E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在搜索或查询插入的向量前，必须声明索引类型和相似度度量。</a:t>
            </a:r>
            <a:r>
              <a:rPr lang="zh-CN" altLang="en-US" b="1" dirty="0"/>
              <a:t>索引类型：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b="1" dirty="0"/>
              <a:t>FLAT</a:t>
            </a:r>
            <a:r>
              <a:rPr lang="zh-CN" altLang="en-US" b="1" dirty="0"/>
              <a:t>：</a:t>
            </a:r>
            <a:r>
              <a:rPr lang="zh-CN" altLang="en-US" dirty="0"/>
              <a:t>适合在小规模，百万级数据集上寻求完全准确和精确的搜索结果的场景。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b="1" dirty="0"/>
              <a:t>IVF_FLAT</a:t>
            </a:r>
            <a:r>
              <a:rPr lang="zh-CN" altLang="en-US" dirty="0"/>
              <a:t>：适合于在精度和查询速度之间寻求理想平衡的场景。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b="1" dirty="0"/>
              <a:t>IVF_SQ8</a:t>
            </a:r>
            <a:r>
              <a:rPr lang="zh-CN" altLang="en-US" dirty="0"/>
              <a:t>：适合于在磁盘、</a:t>
            </a:r>
            <a:r>
              <a:rPr lang="en-US" altLang="zh-CN" dirty="0"/>
              <a:t>CPU</a:t>
            </a:r>
            <a:r>
              <a:rPr lang="zh-CN" altLang="en-US" dirty="0"/>
              <a:t>和</a:t>
            </a:r>
            <a:r>
              <a:rPr lang="en-US" altLang="zh-CN" dirty="0"/>
              <a:t>GPU</a:t>
            </a:r>
            <a:r>
              <a:rPr lang="zh-CN" altLang="en-US" dirty="0"/>
              <a:t>内存消耗非常有限的场景中显著减少资源消耗。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b="1" dirty="0"/>
              <a:t>IVF_PQ</a:t>
            </a:r>
            <a:r>
              <a:rPr lang="zh-CN" altLang="en-US" dirty="0"/>
              <a:t>：适合于在高查询速度的情况下以牺牲精度为代价的场景。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b="1" dirty="0"/>
              <a:t>HNSW</a:t>
            </a:r>
            <a:r>
              <a:rPr lang="zh-CN" altLang="en-US" dirty="0"/>
              <a:t>：基于图形的索引，最适合于对搜索效率有很高需求的场景。</a:t>
            </a:r>
          </a:p>
        </p:txBody>
      </p:sp>
    </p:spTree>
    <p:extLst>
      <p:ext uri="{BB962C8B-B14F-4D97-AF65-F5344CB8AC3E}">
        <p14:creationId xmlns:p14="http://schemas.microsoft.com/office/powerpoint/2010/main" val="146531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99BA1A-2D53-7D47-92E1-4ABFEC4B0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问题考虑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8B1B35-9FF9-BB40-A1FD-65ED4488ED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39106" lvl="1" indent="-239106" defTabSz="1218804" eaLnBrk="0" fontAlgn="base" hangingPunct="0">
              <a:lnSpc>
                <a:spcPct val="200000"/>
              </a:lnSpc>
              <a:spcAft>
                <a:spcPct val="0"/>
              </a:spcAft>
              <a:buFont typeface="Arial" pitchFamily="34" charset="0"/>
              <a:buChar char="•"/>
            </a:pPr>
            <a:r>
              <a:rPr lang="zh-CN" altLang="en-US" sz="2000" b="1" kern="0" dirty="0"/>
              <a:t>实际数据库还需要考虑很多工程化问题：</a:t>
            </a:r>
            <a:endParaRPr lang="en-US" altLang="zh-CN" sz="2000" b="1" kern="0" dirty="0"/>
          </a:p>
          <a:p>
            <a:pPr marL="814800" lvl="2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kern="0" dirty="0"/>
              <a:t>数据如何高效存储</a:t>
            </a:r>
            <a:endParaRPr lang="en-US" altLang="zh-CN" sz="2000" kern="0" dirty="0"/>
          </a:p>
          <a:p>
            <a:pPr marL="814800" lvl="2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kern="0" dirty="0"/>
              <a:t>数据如何分布式计算</a:t>
            </a:r>
            <a:endParaRPr lang="en-US" altLang="zh-CN" sz="2000" kern="0" dirty="0"/>
          </a:p>
          <a:p>
            <a:pPr marL="814800" lvl="2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kern="0" dirty="0"/>
              <a:t>数据如何横向资源扩展</a:t>
            </a:r>
            <a:endParaRPr lang="en-US" altLang="zh-CN" sz="2000" kern="0" dirty="0"/>
          </a:p>
          <a:p>
            <a:pPr marL="814800" lvl="2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kern="0" dirty="0"/>
              <a:t>如何实现容错容灾、资源备份</a:t>
            </a:r>
            <a:endParaRPr lang="en-US" altLang="zh-CN" sz="2000" kern="0" dirty="0"/>
          </a:p>
        </p:txBody>
      </p:sp>
    </p:spTree>
    <p:extLst>
      <p:ext uri="{BB962C8B-B14F-4D97-AF65-F5344CB8AC3E}">
        <p14:creationId xmlns:p14="http://schemas.microsoft.com/office/powerpoint/2010/main" val="825677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08A0528-F029-DE42-A00A-0ABC707B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A162B207-5B6D-1341-A870-8713774DB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896544"/>
          </a:xfrm>
        </p:spPr>
        <p:txBody>
          <a:bodyPr/>
          <a:lstStyle/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Maximizing the Potential of LLMs: Using Vector Databases (ruxu.dev)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Maglott</a:t>
            </a:r>
            <a:r>
              <a:rPr lang="en-US" altLang="zh-CN" dirty="0"/>
              <a:t> D</a:t>
            </a:r>
            <a:r>
              <a:rPr lang="zh-CN" altLang="en-US" dirty="0"/>
              <a:t>， </a:t>
            </a:r>
            <a:r>
              <a:rPr lang="en-US" altLang="zh-CN" dirty="0"/>
              <a:t>Ostell J</a:t>
            </a:r>
            <a:r>
              <a:rPr lang="zh-CN" altLang="en-US" dirty="0"/>
              <a:t>， </a:t>
            </a:r>
            <a:r>
              <a:rPr lang="en-US" altLang="zh-CN" dirty="0"/>
              <a:t>Pruitt KD</a:t>
            </a:r>
            <a:r>
              <a:rPr lang="zh-CN" altLang="en-US" dirty="0"/>
              <a:t>， </a:t>
            </a:r>
            <a:r>
              <a:rPr lang="en-US" altLang="zh-CN" dirty="0"/>
              <a:t>Tatusova T. Entrez Gene: gene-centered information at NCBI. Nucleic Acids Res. 2005 Jan 1;33 (Database issue):D54-8.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Wang Y</a:t>
            </a:r>
            <a:r>
              <a:rPr lang="zh-CN" altLang="en-US" dirty="0"/>
              <a:t>， </a:t>
            </a:r>
            <a:r>
              <a:rPr lang="en-US" altLang="zh-CN" dirty="0"/>
              <a:t>Xiao J</a:t>
            </a:r>
            <a:r>
              <a:rPr lang="zh-CN" altLang="en-US" dirty="0"/>
              <a:t>， </a:t>
            </a:r>
            <a:r>
              <a:rPr lang="en-US" altLang="zh-CN" dirty="0"/>
              <a:t>Suzek TO</a:t>
            </a:r>
            <a:r>
              <a:rPr lang="zh-CN" altLang="en-US" dirty="0"/>
              <a:t>， </a:t>
            </a:r>
            <a:r>
              <a:rPr lang="en-US" altLang="zh-CN" dirty="0"/>
              <a:t>Zhang J</a:t>
            </a:r>
            <a:r>
              <a:rPr lang="zh-CN" altLang="en-US" dirty="0"/>
              <a:t>， </a:t>
            </a:r>
            <a:r>
              <a:rPr lang="en-US" altLang="zh-CN" dirty="0"/>
              <a:t>Wang J</a:t>
            </a:r>
            <a:r>
              <a:rPr lang="zh-CN" altLang="en-US" dirty="0"/>
              <a:t>， </a:t>
            </a:r>
            <a:r>
              <a:rPr lang="en-US" altLang="zh-CN" dirty="0"/>
              <a:t>Zhou Z</a:t>
            </a:r>
            <a:r>
              <a:rPr lang="zh-CN" altLang="en-US" dirty="0"/>
              <a:t>， </a:t>
            </a:r>
            <a:r>
              <a:rPr lang="en-US" altLang="zh-CN" dirty="0"/>
              <a:t>Han L</a:t>
            </a:r>
            <a:r>
              <a:rPr lang="zh-CN" altLang="en-US" dirty="0"/>
              <a:t>， </a:t>
            </a:r>
            <a:r>
              <a:rPr lang="en-US" altLang="zh-CN" dirty="0"/>
              <a:t>Karapetyan K</a:t>
            </a:r>
            <a:r>
              <a:rPr lang="zh-CN" altLang="en-US" dirty="0"/>
              <a:t>， </a:t>
            </a:r>
            <a:r>
              <a:rPr lang="en-US" altLang="zh-CN" dirty="0"/>
              <a:t>Dracheva S</a:t>
            </a:r>
            <a:r>
              <a:rPr lang="zh-CN" altLang="en-US" dirty="0"/>
              <a:t>， </a:t>
            </a:r>
            <a:r>
              <a:rPr lang="en-US" altLang="zh-CN" dirty="0"/>
              <a:t>Shoemaker BA</a:t>
            </a:r>
            <a:r>
              <a:rPr lang="zh-CN" altLang="en-US" dirty="0"/>
              <a:t>， </a:t>
            </a:r>
            <a:r>
              <a:rPr lang="en-US" altLang="zh-CN" dirty="0"/>
              <a:t>Bolton E</a:t>
            </a:r>
            <a:r>
              <a:rPr lang="zh-CN" altLang="en-US" dirty="0"/>
              <a:t>， </a:t>
            </a:r>
            <a:r>
              <a:rPr lang="en-US" altLang="zh-CN" dirty="0"/>
              <a:t>Gindulyte A</a:t>
            </a:r>
            <a:r>
              <a:rPr lang="zh-CN" altLang="en-US" dirty="0"/>
              <a:t>， </a:t>
            </a:r>
            <a:r>
              <a:rPr lang="en-US" altLang="zh-CN" dirty="0"/>
              <a:t>Bryant SH. PubChem's BioAssay Database. Nucleic Acids Res. 2012 Jan;40 (Database issue):D400-12.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Torng</a:t>
            </a:r>
            <a:r>
              <a:rPr lang="en-US" altLang="zh-CN" dirty="0"/>
              <a:t> W</a:t>
            </a:r>
            <a:r>
              <a:rPr lang="zh-CN" altLang="en-US" dirty="0"/>
              <a:t>， </a:t>
            </a:r>
            <a:r>
              <a:rPr lang="en-US" altLang="zh-CN" dirty="0"/>
              <a:t>Altman RB. 3D deep convolutional neural networks for amino acid environment similarity analysis. BMC Bioinformatics. 2017 Mar 16;18 (1):302.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Zheng S</a:t>
            </a:r>
            <a:r>
              <a:rPr lang="zh-CN" altLang="en-US" dirty="0"/>
              <a:t>， </a:t>
            </a:r>
            <a:r>
              <a:rPr lang="en-US" altLang="zh-CN" dirty="0"/>
              <a:t>Shao W</a:t>
            </a:r>
            <a:r>
              <a:rPr lang="zh-CN" altLang="en-US" dirty="0"/>
              <a:t>， </a:t>
            </a:r>
            <a:r>
              <a:rPr lang="en-US" altLang="zh-CN" dirty="0"/>
              <a:t>Chen L. UniVec: a database of gene expression vectors for PCA based gene similarity search. BMC Genomics. 2017 Dec 6;18 (Suppl 10):918.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Manning CD</a:t>
            </a:r>
            <a:r>
              <a:rPr lang="zh-CN" altLang="en-US" dirty="0"/>
              <a:t>， </a:t>
            </a:r>
            <a:r>
              <a:rPr lang="en-US" altLang="zh-CN" dirty="0"/>
              <a:t>Raghavan P</a:t>
            </a:r>
            <a:r>
              <a:rPr lang="zh-CN" altLang="en-US" dirty="0"/>
              <a:t>， </a:t>
            </a:r>
            <a:r>
              <a:rPr lang="en-US" altLang="zh-CN" dirty="0"/>
              <a:t>Schütze H. Introduction to Information Retrieval. Cambridge: Cambridge University Press</a:t>
            </a:r>
            <a:r>
              <a:rPr lang="zh-CN" altLang="en-US" dirty="0"/>
              <a:t>， </a:t>
            </a:r>
            <a:r>
              <a:rPr lang="en-US" altLang="zh-CN" dirty="0"/>
              <a:t>2008.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Mikolov</a:t>
            </a:r>
            <a:r>
              <a:rPr lang="zh-CN" altLang="en-US" dirty="0"/>
              <a:t>， </a:t>
            </a:r>
            <a:r>
              <a:rPr lang="en-US" altLang="zh-CN" dirty="0"/>
              <a:t>Tomas</a:t>
            </a:r>
            <a:r>
              <a:rPr lang="zh-CN" altLang="en-US" dirty="0"/>
              <a:t>， </a:t>
            </a:r>
            <a:r>
              <a:rPr lang="en-US" altLang="zh-CN" dirty="0"/>
              <a:t>et al. "Efficient estimation of word representations in vector space." arXiv preprint arXiv:1301.3781 (2013).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Andoni</a:t>
            </a:r>
            <a:r>
              <a:rPr lang="zh-CN" altLang="en-US" dirty="0"/>
              <a:t>， </a:t>
            </a:r>
            <a:r>
              <a:rPr lang="en-US" altLang="zh-CN" dirty="0"/>
              <a:t>Alexandr</a:t>
            </a:r>
            <a:r>
              <a:rPr lang="zh-CN" altLang="en-US" dirty="0"/>
              <a:t>， </a:t>
            </a:r>
            <a:r>
              <a:rPr lang="en-US" altLang="zh-CN" dirty="0"/>
              <a:t>and Piotr Indyk. "Near-optimal hashing algorithms for approximate nearest neighbor in high dimensions." Communications of the ACM 51.1 (2008): 117-122.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(2010):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Ge</a:t>
            </a:r>
            <a:r>
              <a:rPr lang="zh-CN" altLang="en-US" dirty="0"/>
              <a:t>， </a:t>
            </a:r>
            <a:r>
              <a:rPr lang="en-US" altLang="zh-CN" dirty="0"/>
              <a:t>Tiezheng</a:t>
            </a:r>
            <a:r>
              <a:rPr lang="zh-CN" altLang="en-US" dirty="0"/>
              <a:t>， </a:t>
            </a:r>
            <a:r>
              <a:rPr lang="en-US" altLang="zh-CN" dirty="0"/>
              <a:t>et al. "Optimized product quantization." IEEE transactions on pattern analysis and machine intelligence 36.4 (2013): 744-755.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zh-CN" altLang="en-US" dirty="0"/>
              <a:t>， </a:t>
            </a:r>
            <a:r>
              <a:rPr lang="en-US" altLang="zh-CN" dirty="0"/>
              <a:t>Artem</a:t>
            </a:r>
            <a:r>
              <a:rPr lang="zh-CN" altLang="en-US" dirty="0"/>
              <a:t>， </a:t>
            </a:r>
            <a:r>
              <a:rPr lang="en-US" altLang="zh-CN" dirty="0"/>
              <a:t>and Victor Lempitsky. "The inverted multi-index." IEEE transactions on pattern analysis and machine intelligence 37.6 (2014): 1247-1260.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Datar</a:t>
            </a:r>
            <a:r>
              <a:rPr lang="en-US" altLang="zh-CN" dirty="0"/>
              <a:t> M</a:t>
            </a:r>
            <a:r>
              <a:rPr lang="zh-CN" altLang="en-US" dirty="0"/>
              <a:t>， </a:t>
            </a:r>
            <a:r>
              <a:rPr lang="en-US" altLang="zh-CN" dirty="0"/>
              <a:t>Immorlica N</a:t>
            </a:r>
            <a:r>
              <a:rPr lang="zh-CN" altLang="en-US" dirty="0"/>
              <a:t>， </a:t>
            </a:r>
            <a:r>
              <a:rPr lang="en-US" altLang="zh-CN" dirty="0"/>
              <a:t>Indyk P</a:t>
            </a:r>
            <a:r>
              <a:rPr lang="zh-CN" altLang="en-US" dirty="0"/>
              <a:t>， </a:t>
            </a:r>
            <a:r>
              <a:rPr lang="en-US" altLang="zh-CN" dirty="0"/>
              <a:t>Mirrokni VS. Locality-sensitive hashing scheme based on p-stable distributions. Proceedings of the twentieth annual symposium on Computational geometry. 2004 Jun 8:253-62.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Muja M</a:t>
            </a:r>
            <a:r>
              <a:rPr lang="zh-CN" altLang="en-US" dirty="0"/>
              <a:t>， </a:t>
            </a:r>
            <a:r>
              <a:rPr lang="en-US" altLang="zh-CN" dirty="0"/>
              <a:t>Lowe DG. Fast approximate nearest neighbors with automatic algorithm configuration. VISAPP (1). 2009 Feb 4:331-40.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(2011):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Chen</a:t>
            </a:r>
            <a:r>
              <a:rPr lang="zh-CN" altLang="en-US" dirty="0"/>
              <a:t>， </a:t>
            </a:r>
            <a:r>
              <a:rPr lang="en-US" altLang="zh-CN" dirty="0"/>
              <a:t>Zhenjie</a:t>
            </a:r>
            <a:r>
              <a:rPr lang="zh-CN" altLang="en-US" dirty="0"/>
              <a:t>， </a:t>
            </a:r>
            <a:r>
              <a:rPr lang="en-US" altLang="zh-CN" dirty="0"/>
              <a:t>and Jingqi Yan. "Fast KNN search for big data with set compression tree and best bin first." 2016 2nd International Conference on Cloud Computing and Internet of Things (CCIOT). IEEE</a:t>
            </a:r>
            <a:r>
              <a:rPr lang="zh-CN" altLang="en-US" dirty="0"/>
              <a:t>， </a:t>
            </a:r>
            <a:r>
              <a:rPr lang="en-US" altLang="zh-CN" dirty="0"/>
              <a:t>2016.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Dehmamy</a:t>
            </a:r>
            <a:r>
              <a:rPr lang="zh-CN" altLang="en-US" dirty="0"/>
              <a:t>， </a:t>
            </a:r>
            <a:r>
              <a:rPr lang="en-US" altLang="zh-CN" dirty="0"/>
              <a:t>Nima</a:t>
            </a:r>
            <a:r>
              <a:rPr lang="zh-CN" altLang="en-US" dirty="0"/>
              <a:t>， </a:t>
            </a:r>
            <a:r>
              <a:rPr lang="en-US" altLang="zh-CN" dirty="0"/>
              <a:t>Albert-László Barabási</a:t>
            </a:r>
            <a:r>
              <a:rPr lang="zh-CN" altLang="en-US" dirty="0"/>
              <a:t>， </a:t>
            </a:r>
            <a:r>
              <a:rPr lang="en-US" altLang="zh-CN" dirty="0"/>
              <a:t>and Rose Yu. "Understanding the representation power of graph neural networks in learning graph topology." Advances in Neural Information Processing Systems 32 (2019).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en-US" altLang="zh-CN" dirty="0"/>
              <a:t> A</a:t>
            </a:r>
            <a:r>
              <a:rPr lang="zh-CN" altLang="en-US" dirty="0"/>
              <a:t>， </a:t>
            </a:r>
            <a:r>
              <a:rPr lang="en-US" altLang="zh-CN" dirty="0" err="1"/>
              <a:t>Lempitsky</a:t>
            </a:r>
            <a:r>
              <a:rPr lang="en-US" altLang="zh-CN" dirty="0"/>
              <a:t> V. The inverted multi-index. IEEE transactions on pattern analysis and machine intelligence. 2014 Jun 7;37 (6):1247-60.</a:t>
            </a:r>
            <a:endParaRPr lang="en-US" altLang="zh-CN" dirty="0"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266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835CF-64BF-D04E-8254-B42CA730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3DBE8-5925-7242-A865-4F5FA1BE15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numCol="2"/>
          <a:lstStyle/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https://www.bilibili.com/video/BV11a4y1c7SW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https://www.bilibili.com/video/BV1BM4y177Dk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https://www.pinecone.io/learn/vector-database/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  <a:tabLst>
                <a:tab pos="5235575" algn="l"/>
              </a:tabLst>
            </a:pPr>
            <a:r>
              <a:rPr lang="en-US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https://github.com/guangzhengli/ChatFiles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https://github.com/guangzhengli/vectorhub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https://www.anthropic.com/index/100k-context-windows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https://js.langchain.com/docs/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https://www.pinecone.io/learn/series/faiss/locality-sensitive-hashing/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https://www.pinecone.io/learn/series/faiss/product-quantization/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  <a:tabLst>
                <a:tab pos="5235575" algn="l"/>
              </a:tabLst>
            </a:pPr>
            <a:r>
              <a:rPr lang="en-US" altLang="zh-CN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https://www.pinecone.io/learn/series/faiss/locality-sensitive-hashing-random-projection/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https://www.youtube.com/watch?v=QvKMwLjdK-s&amp;t=168s&amp;ab_channel=JamesBriggs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https://www.pinecone.io/learn/series/faiss/faiss-tutorial/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https://www.youtube.com/watch?v=sKyvsdEv6rk&amp;ab_channel=JamesBriggs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https://www.pinecone.io/learn/vector-similarity/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https://github.com/chroma-core/chroma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https://github.com/milvus-io/milvus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https://github.com/qdrant/qdrant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https://github.com/typesense/typesense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https://github.com/weaviate/weaviate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https://redis.io/docs/interact/search-and-query/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https://github.com/pgvector/pgvector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99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C9A0D2-7C2D-E449-AB94-4EEA812FA9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相似性搜索算法</a:t>
            </a:r>
          </a:p>
        </p:txBody>
      </p:sp>
    </p:spTree>
    <p:extLst>
      <p:ext uri="{BB962C8B-B14F-4D97-AF65-F5344CB8AC3E}">
        <p14:creationId xmlns:p14="http://schemas.microsoft.com/office/powerpoint/2010/main" val="3969950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19A202B-F484-1243-8B6D-603B001C7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原则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6D0B11B-D459-FA4F-9571-4EF08BE4D0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除暴力搜索能精确索引到近邻，所有搜索算法只能在</a:t>
            </a:r>
            <a:r>
              <a:rPr lang="zh-CN" altLang="en-US" b="1" dirty="0"/>
              <a:t>性能、召回率、内存</a:t>
            </a:r>
            <a:r>
              <a:rPr lang="zh-CN" altLang="en-US" dirty="0"/>
              <a:t>三者进行权衡。</a:t>
            </a:r>
          </a:p>
        </p:txBody>
      </p:sp>
    </p:spTree>
    <p:extLst>
      <p:ext uri="{BB962C8B-B14F-4D97-AF65-F5344CB8AC3E}">
        <p14:creationId xmlns:p14="http://schemas.microsoft.com/office/powerpoint/2010/main" val="2700151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3D4ECAC-A6B7-054B-ABAA-BA76C5DEB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向量检索算法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9C12D6-169D-5745-AF7A-9E6329F3CD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向量数据库使用近似最相邻（</a:t>
            </a:r>
            <a:r>
              <a:rPr lang="en-US" altLang="zh-CN" dirty="0"/>
              <a:t>Approximate Nearest Neighbor</a:t>
            </a:r>
            <a:r>
              <a:rPr lang="zh-CN" altLang="en-US" dirty="0"/>
              <a:t>，</a:t>
            </a:r>
            <a:r>
              <a:rPr lang="en-US" altLang="zh-CN" dirty="0"/>
              <a:t>ANN</a:t>
            </a:r>
            <a:r>
              <a:rPr lang="zh-CN" altLang="en-US" dirty="0"/>
              <a:t>），评估相似向量间相似度。</a:t>
            </a:r>
            <a:endParaRPr lang="en-US" altLang="zh-CN" dirty="0"/>
          </a:p>
          <a:p>
            <a:r>
              <a:rPr lang="zh-CN" altLang="en-US" dirty="0"/>
              <a:t>为了解决逐个索引向量相比，效率低问题。出现了 </a:t>
            </a:r>
            <a:r>
              <a:rPr lang="en-US" altLang="zh-CN" dirty="0"/>
              <a:t>IVF</a:t>
            </a:r>
            <a:r>
              <a:rPr lang="zh-CN" altLang="en-US" dirty="0"/>
              <a:t>、</a:t>
            </a:r>
            <a:r>
              <a:rPr lang="en-US" altLang="zh-CN" dirty="0"/>
              <a:t>HNSW</a:t>
            </a:r>
            <a:r>
              <a:rPr lang="zh-CN" altLang="en-US" dirty="0"/>
              <a:t>、</a:t>
            </a:r>
            <a:r>
              <a:rPr lang="en-US" altLang="zh-CN" dirty="0"/>
              <a:t>LSH</a:t>
            </a:r>
            <a:r>
              <a:rPr lang="zh-CN" altLang="en-US" dirty="0"/>
              <a:t> 等算法。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91D928-B0C7-1B4A-9B3A-E9161BDCE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377" y="3323677"/>
            <a:ext cx="9862008" cy="22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8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4EC615-025B-8944-8F3C-9EB5A275D3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A.</a:t>
            </a:r>
            <a:r>
              <a:rPr lang="zh-CN" altLang="en-US" dirty="0"/>
              <a:t> </a:t>
            </a:r>
            <a:r>
              <a:rPr lang="en-US" altLang="zh-CN" dirty="0"/>
              <a:t>Similarly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r>
              <a:rPr lang="en-US" altLang="zh-CN" dirty="0"/>
              <a:t>ANN</a:t>
            </a:r>
            <a:r>
              <a:rPr lang="zh-CN" altLang="en-US" dirty="0"/>
              <a:t> 近似最相邻</a:t>
            </a:r>
          </a:p>
        </p:txBody>
      </p:sp>
    </p:spTree>
    <p:extLst>
      <p:ext uri="{BB962C8B-B14F-4D97-AF65-F5344CB8AC3E}">
        <p14:creationId xmlns:p14="http://schemas.microsoft.com/office/powerpoint/2010/main" val="2605582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581ED74-4285-E049-AFA7-77223F16E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3CA494-7380-C54C-95FE-1A4F812F2A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8297" y="3629803"/>
            <a:ext cx="3218124" cy="24265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A807D5-F19E-CD44-B2BB-17856F89FC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9480" y="1140166"/>
            <a:ext cx="2893717" cy="2309782"/>
          </a:xfrm>
          <a:prstGeom prst="rect">
            <a:avLst/>
          </a:prstGeom>
        </p:spPr>
      </p:pic>
      <p:sp>
        <p:nvSpPr>
          <p:cNvPr id="8" name="内容占位符 5">
            <a:extLst>
              <a:ext uri="{FF2B5EF4-FFF2-40B4-BE49-F238E27FC236}">
                <a16:creationId xmlns:a16="http://schemas.microsoft.com/office/drawing/2014/main" id="{F9DD6256-6769-EF47-9B9B-408AA5923484}"/>
              </a:ext>
            </a:extLst>
          </p:cNvPr>
          <p:cNvSpPr txBox="1">
            <a:spLocks/>
          </p:cNvSpPr>
          <p:nvPr/>
        </p:nvSpPr>
        <p:spPr>
          <a:xfrm>
            <a:off x="623635" y="1250376"/>
            <a:ext cx="5630020" cy="4846994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先对 </a:t>
            </a:r>
            <a:r>
              <a:rPr lang="en-US" altLang="zh-CN" b="1" dirty="0"/>
              <a:t>DB</a:t>
            </a:r>
            <a:r>
              <a:rPr lang="zh-CN" altLang="en-US" b="1" dirty="0"/>
              <a:t> 向量进行聚类：</a:t>
            </a:r>
            <a:endParaRPr lang="en-US" altLang="zh-CN" b="1" dirty="0"/>
          </a:p>
          <a:p>
            <a:pPr lvl="1">
              <a:spcAft>
                <a:spcPts val="0"/>
              </a:spcAft>
            </a:pPr>
            <a:r>
              <a:rPr lang="en-US" altLang="zh-CN" dirty="0"/>
              <a:t>e.g.</a:t>
            </a:r>
            <a:r>
              <a:rPr lang="zh-CN" altLang="en-US" dirty="0"/>
              <a:t> 下图坐标系划定 </a:t>
            </a:r>
            <a:r>
              <a:rPr lang="en-US" altLang="zh-CN" dirty="0"/>
              <a:t>4 </a:t>
            </a:r>
            <a:r>
              <a:rPr lang="zh-CN" altLang="en-US" dirty="0"/>
              <a:t>个聚类中心</a:t>
            </a:r>
            <a:endParaRPr lang="en-US" altLang="zh-CN" dirty="0"/>
          </a:p>
          <a:p>
            <a:pPr lvl="1">
              <a:spcAft>
                <a:spcPts val="0"/>
              </a:spcAft>
            </a:pPr>
            <a:r>
              <a:rPr lang="zh-CN" altLang="en-US" dirty="0"/>
              <a:t>将每个向量分配到最近聚类中心</a:t>
            </a:r>
            <a:endParaRPr lang="en-US" altLang="zh-CN" dirty="0"/>
          </a:p>
          <a:p>
            <a:pPr lvl="1">
              <a:spcAft>
                <a:spcPts val="0"/>
              </a:spcAft>
            </a:pPr>
            <a:r>
              <a:rPr lang="zh-CN" altLang="en-US" dirty="0"/>
              <a:t>聚类算法调整聚类中心位置</a:t>
            </a:r>
            <a:endParaRPr lang="en-US" altLang="zh-CN" dirty="0"/>
          </a:p>
          <a:p>
            <a:pPr lvl="1">
              <a:spcAft>
                <a:spcPts val="0"/>
              </a:spcAft>
            </a:pPr>
            <a:r>
              <a:rPr lang="zh-CN" altLang="en-US" dirty="0"/>
              <a:t>最终将向量分成 </a:t>
            </a:r>
            <a:r>
              <a:rPr lang="en-US" altLang="zh-CN" dirty="0"/>
              <a:t>4 </a:t>
            </a:r>
            <a:r>
              <a:rPr lang="zh-CN" altLang="en-US" dirty="0"/>
              <a:t>个</a:t>
            </a:r>
            <a:endParaRPr lang="en-US" altLang="zh-CN" dirty="0"/>
          </a:p>
          <a:p>
            <a:r>
              <a:rPr lang="zh-CN" altLang="en-US" b="1" dirty="0"/>
              <a:t>再进行向量索引：</a:t>
            </a:r>
            <a:endParaRPr lang="en-US" altLang="zh-CN" b="1" dirty="0"/>
          </a:p>
          <a:p>
            <a:pPr lvl="1">
              <a:spcAft>
                <a:spcPts val="0"/>
              </a:spcAft>
            </a:pPr>
            <a:r>
              <a:rPr lang="zh-CN" altLang="en-US" dirty="0"/>
              <a:t>先判断搜索向量属于哪个簇</a:t>
            </a:r>
            <a:endParaRPr lang="en-US" altLang="zh-CN" dirty="0"/>
          </a:p>
          <a:p>
            <a:pPr lvl="1">
              <a:spcAft>
                <a:spcPts val="0"/>
              </a:spcAft>
            </a:pPr>
            <a:r>
              <a:rPr lang="zh-CN" altLang="en-US" dirty="0"/>
              <a:t>在该聚类簇中进行搜索</a:t>
            </a:r>
            <a:endParaRPr lang="en-US" altLang="zh-CN" dirty="0"/>
          </a:p>
          <a:p>
            <a:pPr marL="239106" lvl="1" indent="-239106">
              <a:buFont typeface="Arial" pitchFamily="34" charset="0"/>
              <a:buChar char="•"/>
            </a:pPr>
            <a:endParaRPr lang="en-US" altLang="zh-CN" sz="2000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dirty="0"/>
              <a:t>从 </a:t>
            </a:r>
            <a:r>
              <a:rPr lang="en-US" altLang="zh-CN" sz="2000" dirty="0"/>
              <a:t>4 </a:t>
            </a:r>
            <a:r>
              <a:rPr lang="zh-CN" altLang="en-US" sz="2000" dirty="0"/>
              <a:t>个簇减少到了 </a:t>
            </a:r>
            <a:r>
              <a:rPr lang="en-US" altLang="zh-CN" sz="2000" dirty="0"/>
              <a:t>1 </a:t>
            </a:r>
            <a:r>
              <a:rPr lang="zh-CN" altLang="en-US" sz="2000" dirty="0"/>
              <a:t>个簇，减少搜索范围</a:t>
            </a:r>
          </a:p>
        </p:txBody>
      </p:sp>
    </p:spTree>
    <p:extLst>
      <p:ext uri="{BB962C8B-B14F-4D97-AF65-F5344CB8AC3E}">
        <p14:creationId xmlns:p14="http://schemas.microsoft.com/office/powerpoint/2010/main" val="195068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32395</TotalTime>
  <Words>3143</Words>
  <Application>Microsoft Macintosh PowerPoint</Application>
  <PresentationFormat>自定义</PresentationFormat>
  <Paragraphs>272</Paragraphs>
  <Slides>49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49</vt:i4>
      </vt:variant>
    </vt:vector>
  </HeadingPairs>
  <TitlesOfParts>
    <vt:vector size="65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数据处理之向量数据库</vt:lpstr>
      <vt:lpstr>大模型系列 – 数据处理之向量数据库</vt:lpstr>
      <vt:lpstr>PowerPoint 演示文稿</vt:lpstr>
      <vt:lpstr>原则</vt:lpstr>
      <vt:lpstr>向量检索算法</vt:lpstr>
      <vt:lpstr>PowerPoint 演示文稿</vt:lpstr>
      <vt:lpstr>ANN</vt:lpstr>
      <vt:lpstr>ANN: K-Means Algorithm</vt:lpstr>
      <vt:lpstr>ANN: K-Means Algorithm Problem</vt:lpstr>
      <vt:lpstr>ANN: Faiss Algorithm</vt:lpstr>
      <vt:lpstr>ANN: Faiss Algorithm</vt:lpstr>
      <vt:lpstr>PowerPoint 演示文稿</vt:lpstr>
      <vt:lpstr>倒排索引 IVF：全文检索常用技术</vt:lpstr>
      <vt:lpstr>倒排文件索引 IVF</vt:lpstr>
      <vt:lpstr>思考</vt:lpstr>
      <vt:lpstr>倒排索引 IVF</vt:lpstr>
      <vt:lpstr>PowerPoint 演示文稿</vt:lpstr>
      <vt:lpstr>Graph 图算法原理</vt:lpstr>
      <vt:lpstr>图算法原理</vt:lpstr>
      <vt:lpstr>图算法的问题</vt:lpstr>
      <vt:lpstr>NSW 原理</vt:lpstr>
      <vt:lpstr>HNSW 构图原理</vt:lpstr>
      <vt:lpstr>HNSW 构图原理</vt:lpstr>
      <vt:lpstr>HNSW 检索原理</vt:lpstr>
      <vt:lpstr>HNSW 检索原理</vt:lpstr>
      <vt:lpstr>PowerPoint 演示文稿</vt:lpstr>
      <vt:lpstr>Locality Sensitive Hashing (LSH)</vt:lpstr>
      <vt:lpstr>哈希函数设计</vt:lpstr>
      <vt:lpstr>Random Projection for LSH 随机投影</vt:lpstr>
      <vt:lpstr>Random Projection for LSH 随机投影</vt:lpstr>
      <vt:lpstr>Random Projection for LSH 随机投影</vt:lpstr>
      <vt:lpstr>PowerPoint 演示文稿</vt:lpstr>
      <vt:lpstr>Product Quantization (PQ)</vt:lpstr>
      <vt:lpstr>Product Quantization (PQ)</vt:lpstr>
      <vt:lpstr>Product Quantization (PQ)</vt:lpstr>
      <vt:lpstr>PowerPoint 演示文稿</vt:lpstr>
      <vt:lpstr>IVF-PQ 索引</vt:lpstr>
      <vt:lpstr>Question</vt:lpstr>
      <vt:lpstr>IVF-PQ</vt:lpstr>
      <vt:lpstr>PowerPoint 演示文稿</vt:lpstr>
      <vt:lpstr>支持索引总结</vt:lpstr>
      <vt:lpstr>检索算法小结</vt:lpstr>
      <vt:lpstr>支持索引总结</vt:lpstr>
      <vt:lpstr>问题考虑</vt:lpstr>
      <vt:lpstr>Reference 引用&amp;参考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10553</cp:revision>
  <cp:lastPrinted>2023-09-08T09:14:01Z</cp:lastPrinted>
  <dcterms:created xsi:type="dcterms:W3CDTF">2020-08-28T08:44:19Z</dcterms:created>
  <dcterms:modified xsi:type="dcterms:W3CDTF">2024-02-05T13:19:57Z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